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659" r:id="rId3"/>
    <p:sldMasterId id="2147483687" r:id="rId4"/>
  </p:sldMasterIdLst>
  <p:notesMasterIdLst>
    <p:notesMasterId r:id="rId51"/>
  </p:notesMasterIdLst>
  <p:handoutMasterIdLst>
    <p:handoutMasterId r:id="rId52"/>
  </p:handoutMasterIdLst>
  <p:sldIdLst>
    <p:sldId id="442" r:id="rId5"/>
    <p:sldId id="449" r:id="rId6"/>
    <p:sldId id="469" r:id="rId7"/>
    <p:sldId id="459" r:id="rId8"/>
    <p:sldId id="496" r:id="rId9"/>
    <p:sldId id="497" r:id="rId10"/>
    <p:sldId id="498" r:id="rId11"/>
    <p:sldId id="500" r:id="rId12"/>
    <p:sldId id="501" r:id="rId13"/>
    <p:sldId id="502" r:id="rId14"/>
    <p:sldId id="503" r:id="rId15"/>
    <p:sldId id="504" r:id="rId16"/>
    <p:sldId id="505" r:id="rId17"/>
    <p:sldId id="506" r:id="rId18"/>
    <p:sldId id="477" r:id="rId19"/>
    <p:sldId id="450" r:id="rId20"/>
    <p:sldId id="457" r:id="rId21"/>
    <p:sldId id="472" r:id="rId22"/>
    <p:sldId id="460" r:id="rId23"/>
    <p:sldId id="473" r:id="rId24"/>
    <p:sldId id="488" r:id="rId25"/>
    <p:sldId id="454" r:id="rId26"/>
    <p:sldId id="486" r:id="rId27"/>
    <p:sldId id="467" r:id="rId28"/>
    <p:sldId id="478" r:id="rId29"/>
    <p:sldId id="470" r:id="rId30"/>
    <p:sldId id="479" r:id="rId31"/>
    <p:sldId id="489" r:id="rId32"/>
    <p:sldId id="487" r:id="rId33"/>
    <p:sldId id="490" r:id="rId34"/>
    <p:sldId id="491" r:id="rId35"/>
    <p:sldId id="492" r:id="rId36"/>
    <p:sldId id="493" r:id="rId37"/>
    <p:sldId id="507" r:id="rId38"/>
    <p:sldId id="508" r:id="rId39"/>
    <p:sldId id="509" r:id="rId40"/>
    <p:sldId id="510" r:id="rId41"/>
    <p:sldId id="512" r:id="rId42"/>
    <p:sldId id="513" r:id="rId43"/>
    <p:sldId id="514" r:id="rId44"/>
    <p:sldId id="515" r:id="rId45"/>
    <p:sldId id="517" r:id="rId46"/>
    <p:sldId id="518" r:id="rId47"/>
    <p:sldId id="516" r:id="rId48"/>
    <p:sldId id="519" r:id="rId49"/>
    <p:sldId id="448" r:id="rId5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范晓光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47EB"/>
    <a:srgbClr val="E7ECF3"/>
    <a:srgbClr val="007AB8"/>
    <a:srgbClr val="000000"/>
    <a:srgbClr val="CBD7E6"/>
    <a:srgbClr val="9280FC"/>
    <a:srgbClr val="D1C8F6"/>
    <a:srgbClr val="D5F1FF"/>
    <a:srgbClr val="B6B4DC"/>
    <a:srgbClr val="A5A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31" autoAdjust="0"/>
    <p:restoredTop sz="89883" autoAdjust="0"/>
  </p:normalViewPr>
  <p:slideViewPr>
    <p:cSldViewPr snapToGrid="0" snapToObjects="1">
      <p:cViewPr>
        <p:scale>
          <a:sx n="115" d="100"/>
          <a:sy n="115" d="100"/>
        </p:scale>
        <p:origin x="133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36"/>
    </p:cViewPr>
  </p:sorterViewPr>
  <p:notesViewPr>
    <p:cSldViewPr snapToGrid="0" snapToObjects="1">
      <p:cViewPr varScale="1">
        <p:scale>
          <a:sx n="64" d="100"/>
          <a:sy n="64" d="100"/>
        </p:scale>
        <p:origin x="3390" y="7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commentAuthors" Target="comment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2537A-C1FE-C441-8F08-6472DE8A6393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A01E0-2117-0C43-8963-D44ACC7C4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920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9629A-8024-8740-A789-6BCBA6C2916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A7F-2053-5042-BD59-FF4F3EF99A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935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88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245898" y="252000"/>
            <a:ext cx="8646102" cy="4572012"/>
          </a:xfrm>
          <a:solidFill>
            <a:schemeClr val="bg2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621" y="4944156"/>
            <a:ext cx="7772400" cy="985358"/>
          </a:xfrm>
        </p:spPr>
        <p:txBody>
          <a:bodyPr anchor="t">
            <a:normAutofit/>
          </a:bodyPr>
          <a:lstStyle>
            <a:lvl1pPr algn="l">
              <a:defRPr sz="3200" b="0" i="0">
                <a:latin typeface="Gotham-Bold"/>
                <a:cs typeface="Gotham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21" y="5929514"/>
            <a:ext cx="6400800" cy="411137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Gotham-Medium"/>
                <a:cs typeface="Gotham-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130330_Midea_logo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05" y="0"/>
            <a:ext cx="2014795" cy="10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2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9057-DF54-400E-B2FF-A277B65960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60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9057-DF54-400E-B2FF-A277B65960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86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9057-DF54-400E-B2FF-A277B65960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197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9057-DF54-400E-B2FF-A277B65960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318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9057-DF54-400E-B2FF-A277B65960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44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9057-DF54-400E-B2FF-A277B65960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924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9057-DF54-400E-B2FF-A277B65960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253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9057-DF54-400E-B2FF-A277B65960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263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9057-DF54-400E-B2FF-A277B65960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725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9057-DF54-400E-B2FF-A277B65960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78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32" y="3006192"/>
            <a:ext cx="8641368" cy="35998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00621" y="1601248"/>
            <a:ext cx="7772400" cy="702346"/>
          </a:xfrm>
        </p:spPr>
        <p:txBody>
          <a:bodyPr anchor="t">
            <a:normAutofit/>
          </a:bodyPr>
          <a:lstStyle>
            <a:lvl1pPr algn="l">
              <a:defRPr sz="3200" b="0" i="0">
                <a:latin typeface="Gotham-Bold"/>
                <a:cs typeface="Gotham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00621" y="2311574"/>
            <a:ext cx="6400800" cy="411137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Gotham-Medium"/>
                <a:cs typeface="Gotham-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985" y="6186897"/>
            <a:ext cx="402934" cy="365125"/>
          </a:xfrm>
        </p:spPr>
        <p:txBody>
          <a:bodyPr anchor="t"/>
          <a:lstStyle>
            <a:lvl1pPr>
              <a:defRPr b="0" i="0">
                <a:solidFill>
                  <a:schemeClr val="tx1"/>
                </a:solidFill>
                <a:latin typeface="Gotham-Bold"/>
                <a:cs typeface="Gotham-Bold"/>
              </a:defRPr>
            </a:lvl1pPr>
          </a:lstStyle>
          <a:p>
            <a:fld id="{9380A3BF-C42B-5B4A-8FD1-FDF44958D9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130330_Midea_logo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05" y="0"/>
            <a:ext cx="2014795" cy="10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70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130330_Midea_logo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0"/>
            <a:ext cx="1440000" cy="721090"/>
          </a:xfrm>
          <a:prstGeom prst="rect">
            <a:avLst/>
          </a:prstGeom>
        </p:spPr>
      </p:pic>
      <p:pic>
        <p:nvPicPr>
          <p:cNvPr id="4" name="Picture 3" descr="Untitled-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1" y="6353008"/>
            <a:ext cx="8641368" cy="252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885" y="410316"/>
            <a:ext cx="6443498" cy="1232047"/>
          </a:xfrm>
        </p:spPr>
        <p:txBody>
          <a:bodyPr lIns="0" anchor="t">
            <a:normAutofit/>
          </a:bodyPr>
          <a:lstStyle>
            <a:lvl1pPr algn="l">
              <a:lnSpc>
                <a:spcPct val="100000"/>
              </a:lnSpc>
              <a:defRPr sz="3200" b="0" i="0">
                <a:latin typeface="Gotham-Bold"/>
                <a:cs typeface="Gotham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884" y="1708504"/>
            <a:ext cx="8143589" cy="4385466"/>
          </a:xfrm>
        </p:spPr>
        <p:txBody>
          <a:bodyPr lIns="0"/>
          <a:lstStyle>
            <a:lvl1pPr>
              <a:buClr>
                <a:schemeClr val="tx1"/>
              </a:buClr>
              <a:defRPr sz="1600" b="0" i="0">
                <a:solidFill>
                  <a:schemeClr val="tx2"/>
                </a:solidFill>
                <a:latin typeface="Gotham-Book"/>
                <a:cs typeface="Gotham-Book"/>
              </a:defRPr>
            </a:lvl1pPr>
            <a:lvl2pPr>
              <a:buClr>
                <a:schemeClr val="tx1"/>
              </a:buClr>
              <a:defRPr sz="1400" b="0" i="0">
                <a:solidFill>
                  <a:schemeClr val="tx2"/>
                </a:solidFill>
                <a:latin typeface="Gotham-Book"/>
                <a:cs typeface="Gotham-Book"/>
              </a:defRPr>
            </a:lvl2pPr>
            <a:lvl3pPr>
              <a:buClr>
                <a:schemeClr val="tx1"/>
              </a:buClr>
              <a:defRPr sz="1200" b="0" i="0">
                <a:solidFill>
                  <a:schemeClr val="tx2"/>
                </a:solidFill>
                <a:latin typeface="Gotham-Book"/>
                <a:cs typeface="Gotham-Book"/>
              </a:defRPr>
            </a:lvl3pPr>
            <a:lvl4pPr>
              <a:buClr>
                <a:schemeClr val="tx1"/>
              </a:buClr>
              <a:defRPr sz="1000" b="0" i="0">
                <a:solidFill>
                  <a:schemeClr val="tx2"/>
                </a:solidFill>
                <a:latin typeface="Gotham-Book"/>
                <a:cs typeface="Gotham-Book"/>
              </a:defRPr>
            </a:lvl4pPr>
            <a:lvl5pPr>
              <a:buClr>
                <a:schemeClr val="tx1"/>
              </a:buClr>
              <a:defRPr sz="900" b="0" i="0">
                <a:solidFill>
                  <a:schemeClr val="tx2"/>
                </a:solidFill>
                <a:latin typeface="Gotham-Book"/>
                <a:cs typeface="Gotham-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55841" y="6353008"/>
            <a:ext cx="8641368" cy="244518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/>
                </a:solidFill>
                <a:latin typeface="Gotham"/>
                <a:ea typeface="+mn-ea"/>
                <a:cs typeface="Myriad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latin typeface="方正兰亭黑_GBK" pitchFamily="2" charset="-122"/>
                <a:ea typeface="方正兰亭黑_GBK" pitchFamily="2" charset="-122"/>
                <a:cs typeface="华文细黑"/>
              </a:rPr>
              <a:t> 产品领先                    效率驱动                    全球经营</a:t>
            </a:r>
            <a:endParaRPr lang="en-US" dirty="0">
              <a:latin typeface="方正兰亭黑_GBK" pitchFamily="2" charset="-122"/>
              <a:ea typeface="方正兰亭黑_GBK" pitchFamily="2" charset="-122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1354882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BDE6-4050-4D8F-BEFA-355DFB76E0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713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BDE6-4050-4D8F-BEFA-355DFB76E0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590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BDE6-4050-4D8F-BEFA-355DFB76E0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042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BDE6-4050-4D8F-BEFA-355DFB76E0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709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BDE6-4050-4D8F-BEFA-355DFB76E0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882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BDE6-4050-4D8F-BEFA-355DFB76E0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29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BDE6-4050-4D8F-BEFA-355DFB76E0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633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BDE6-4050-4D8F-BEFA-355DFB76E0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389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BDE6-4050-4D8F-BEFA-355DFB76E0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3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4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"/>
          <a:stretch/>
        </p:blipFill>
        <p:spPr>
          <a:xfrm>
            <a:off x="250632" y="1752460"/>
            <a:ext cx="8641368" cy="4853539"/>
          </a:xfrm>
          <a:prstGeom prst="rect">
            <a:avLst/>
          </a:prstGeom>
        </p:spPr>
      </p:pic>
      <p:pic>
        <p:nvPicPr>
          <p:cNvPr id="11" name="Picture 10" descr="130330_Midea_logo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05" y="0"/>
            <a:ext cx="2014795" cy="100892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00621" y="1902465"/>
            <a:ext cx="7772400" cy="702346"/>
          </a:xfrm>
        </p:spPr>
        <p:txBody>
          <a:bodyPr anchor="t">
            <a:normAutofit/>
          </a:bodyPr>
          <a:lstStyle>
            <a:lvl1pPr algn="l">
              <a:defRPr sz="3200" b="0" i="0">
                <a:latin typeface="Gotham-Bold"/>
                <a:cs typeface="Gotham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00621" y="2612791"/>
            <a:ext cx="6400800" cy="411137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Gotham-Medium"/>
                <a:cs typeface="Gotham-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357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BDE6-4050-4D8F-BEFA-355DFB76E0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154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BDE6-4050-4D8F-BEFA-355DFB76E0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090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4A09-7A3C-4EEE-9BF9-194B4CD84F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435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4A09-7A3C-4EEE-9BF9-194B4CD84F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018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4A09-7A3C-4EEE-9BF9-194B4CD84F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870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4A09-7A3C-4EEE-9BF9-194B4CD84F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835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4A09-7A3C-4EEE-9BF9-194B4CD84F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41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4A09-7A3C-4EEE-9BF9-194B4CD84F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591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4A09-7A3C-4EEE-9BF9-194B4CD84F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001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4A09-7A3C-4EEE-9BF9-194B4CD84F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15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130330_Midea_logo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0"/>
            <a:ext cx="1440000" cy="721090"/>
          </a:xfrm>
          <a:prstGeom prst="rect">
            <a:avLst/>
          </a:prstGeom>
        </p:spPr>
      </p:pic>
      <p:pic>
        <p:nvPicPr>
          <p:cNvPr id="4" name="Picture 3" descr="Untitled-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1" y="6353008"/>
            <a:ext cx="8641368" cy="252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885" y="410317"/>
            <a:ext cx="6443498" cy="831888"/>
          </a:xfrm>
        </p:spPr>
        <p:txBody>
          <a:bodyPr lIns="0" anchor="t">
            <a:normAutofit/>
          </a:bodyPr>
          <a:lstStyle>
            <a:lvl1pPr algn="l">
              <a:lnSpc>
                <a:spcPct val="100000"/>
              </a:lnSpc>
              <a:defRPr sz="3200" b="0" i="0">
                <a:latin typeface="Gotham-Bold"/>
                <a:cs typeface="Gotham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884" y="1708504"/>
            <a:ext cx="8143589" cy="4385466"/>
          </a:xfrm>
        </p:spPr>
        <p:txBody>
          <a:bodyPr lIns="0"/>
          <a:lstStyle>
            <a:lvl1pPr>
              <a:buClr>
                <a:schemeClr val="tx1"/>
              </a:buClr>
              <a:defRPr sz="1600" b="0" i="0">
                <a:solidFill>
                  <a:schemeClr val="tx2"/>
                </a:solidFill>
                <a:latin typeface="Gotham-Book"/>
                <a:cs typeface="Gotham-Book"/>
              </a:defRPr>
            </a:lvl1pPr>
            <a:lvl2pPr>
              <a:buClr>
                <a:schemeClr val="tx1"/>
              </a:buClr>
              <a:defRPr sz="1400" b="0" i="0">
                <a:solidFill>
                  <a:schemeClr val="tx2"/>
                </a:solidFill>
                <a:latin typeface="Gotham-Book"/>
                <a:cs typeface="Gotham-Book"/>
              </a:defRPr>
            </a:lvl2pPr>
            <a:lvl3pPr>
              <a:buClr>
                <a:schemeClr val="tx1"/>
              </a:buClr>
              <a:defRPr sz="1200" b="0" i="0">
                <a:solidFill>
                  <a:schemeClr val="tx2"/>
                </a:solidFill>
                <a:latin typeface="Gotham-Book"/>
                <a:cs typeface="Gotham-Book"/>
              </a:defRPr>
            </a:lvl3pPr>
            <a:lvl4pPr>
              <a:buClr>
                <a:schemeClr val="tx1"/>
              </a:buClr>
              <a:defRPr sz="1000" b="0" i="0">
                <a:solidFill>
                  <a:schemeClr val="tx2"/>
                </a:solidFill>
                <a:latin typeface="Gotham-Book"/>
                <a:cs typeface="Gotham-Book"/>
              </a:defRPr>
            </a:lvl4pPr>
            <a:lvl5pPr>
              <a:buClr>
                <a:schemeClr val="tx1"/>
              </a:buClr>
              <a:defRPr sz="900" b="0" i="0">
                <a:solidFill>
                  <a:schemeClr val="tx2"/>
                </a:solidFill>
                <a:latin typeface="Gotham-Book"/>
                <a:cs typeface="Gotham-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55841" y="6353008"/>
            <a:ext cx="8641368" cy="244518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/>
                </a:solidFill>
                <a:latin typeface="Gotham"/>
                <a:ea typeface="+mn-ea"/>
                <a:cs typeface="Myriad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latin typeface="方正兰亭黑_GBK" pitchFamily="2" charset="-122"/>
                <a:ea typeface="方正兰亭黑_GBK" pitchFamily="2" charset="-122"/>
                <a:cs typeface="华文细黑"/>
              </a:rPr>
              <a:t> 产品领先                    效率驱动                    全球经营</a:t>
            </a:r>
            <a:endParaRPr lang="en-US" dirty="0">
              <a:latin typeface="方正兰亭黑_GBK" pitchFamily="2" charset="-122"/>
              <a:ea typeface="方正兰亭黑_GBK" pitchFamily="2" charset="-122"/>
              <a:cs typeface="华文细黑"/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63609" y="62927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C9057-DF54-400E-B2FF-A277B65960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34922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4A09-7A3C-4EEE-9BF9-194B4CD84F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068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4A09-7A3C-4EEE-9BF9-194B4CD84F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519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4A09-7A3C-4EEE-9BF9-194B4CD84F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64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130330_Midea_logo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0"/>
            <a:ext cx="1440000" cy="7210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884" y="1708504"/>
            <a:ext cx="3992592" cy="4385465"/>
          </a:xfrm>
        </p:spPr>
        <p:txBody>
          <a:bodyPr lIns="0"/>
          <a:lstStyle>
            <a:lvl1pPr>
              <a:buClr>
                <a:schemeClr val="tx1"/>
              </a:buClr>
              <a:defRPr sz="1600" b="0" i="0" baseline="0">
                <a:solidFill>
                  <a:schemeClr val="tx2"/>
                </a:solidFill>
                <a:latin typeface="Gotham-Book"/>
                <a:cs typeface="Gotham-Book"/>
              </a:defRPr>
            </a:lvl1pPr>
            <a:lvl2pPr>
              <a:buClr>
                <a:schemeClr val="tx1"/>
              </a:buClr>
              <a:defRPr sz="1400" b="0" i="0" baseline="0">
                <a:solidFill>
                  <a:schemeClr val="tx2"/>
                </a:solidFill>
                <a:latin typeface="Gotham-Book"/>
                <a:cs typeface="Gotham-Book"/>
              </a:defRPr>
            </a:lvl2pPr>
            <a:lvl3pPr>
              <a:buClr>
                <a:schemeClr val="tx1"/>
              </a:buClr>
              <a:defRPr sz="1200" b="0" i="0" baseline="0">
                <a:solidFill>
                  <a:schemeClr val="tx2"/>
                </a:solidFill>
                <a:latin typeface="Gotham-Book"/>
                <a:cs typeface="Gotham-Book"/>
              </a:defRPr>
            </a:lvl3pPr>
            <a:lvl4pPr>
              <a:buClr>
                <a:schemeClr val="tx1"/>
              </a:buClr>
              <a:defRPr sz="1000" b="0" i="0" baseline="0">
                <a:solidFill>
                  <a:schemeClr val="tx2"/>
                </a:solidFill>
                <a:latin typeface="Gotham-Book"/>
                <a:cs typeface="Gotham-Book"/>
              </a:defRPr>
            </a:lvl4pPr>
            <a:lvl5pPr>
              <a:buClr>
                <a:schemeClr val="tx1"/>
              </a:buClr>
              <a:defRPr sz="900" b="0" i="0" baseline="0">
                <a:solidFill>
                  <a:schemeClr val="tx2"/>
                </a:solidFill>
                <a:latin typeface="Gotham-Book"/>
                <a:cs typeface="Gotham-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41672" y="1708504"/>
            <a:ext cx="4004802" cy="4385465"/>
          </a:xfrm>
        </p:spPr>
        <p:txBody>
          <a:bodyPr lIns="0"/>
          <a:lstStyle>
            <a:lvl1pPr>
              <a:buClr>
                <a:schemeClr val="tx1"/>
              </a:buClr>
              <a:defRPr sz="1600" b="0" i="0">
                <a:solidFill>
                  <a:srgbClr val="000000"/>
                </a:solidFill>
                <a:latin typeface="Gotham-Book"/>
                <a:cs typeface="Gotham-Book"/>
              </a:defRPr>
            </a:lvl1pPr>
            <a:lvl2pPr>
              <a:buClr>
                <a:schemeClr val="tx1"/>
              </a:buClr>
              <a:defRPr sz="1400" b="0" i="0">
                <a:solidFill>
                  <a:srgbClr val="000000"/>
                </a:solidFill>
                <a:latin typeface="Gotham-Book"/>
                <a:cs typeface="Gotham-Book"/>
              </a:defRPr>
            </a:lvl2pPr>
            <a:lvl3pPr>
              <a:buClr>
                <a:schemeClr val="tx1"/>
              </a:buClr>
              <a:defRPr sz="1200" b="0" i="0">
                <a:solidFill>
                  <a:srgbClr val="000000"/>
                </a:solidFill>
                <a:latin typeface="Gotham-Book"/>
                <a:cs typeface="Gotham-Book"/>
              </a:defRPr>
            </a:lvl3pPr>
            <a:lvl4pPr>
              <a:buClr>
                <a:schemeClr val="tx1"/>
              </a:buClr>
              <a:defRPr sz="1000" b="0" i="0">
                <a:solidFill>
                  <a:srgbClr val="000000"/>
                </a:solidFill>
                <a:latin typeface="Gotham-Book"/>
                <a:cs typeface="Gotham-Book"/>
              </a:defRPr>
            </a:lvl4pPr>
            <a:lvl5pPr>
              <a:buClr>
                <a:schemeClr val="tx1"/>
              </a:buClr>
              <a:defRPr sz="900" b="0" i="0">
                <a:solidFill>
                  <a:srgbClr val="000000"/>
                </a:solidFill>
                <a:latin typeface="Gotham-Book"/>
                <a:cs typeface="Gotham-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Untitled-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1" y="6353008"/>
            <a:ext cx="8641368" cy="252992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502885" y="410316"/>
            <a:ext cx="6443498" cy="1232047"/>
          </a:xfrm>
        </p:spPr>
        <p:txBody>
          <a:bodyPr lIns="0" anchor="t">
            <a:normAutofit/>
          </a:bodyPr>
          <a:lstStyle>
            <a:lvl1pPr algn="l">
              <a:lnSpc>
                <a:spcPct val="100000"/>
              </a:lnSpc>
              <a:defRPr sz="3200" b="0" i="0">
                <a:latin typeface="Gotham-Bold"/>
                <a:cs typeface="Gotham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63609" y="62927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C9057-DF54-400E-B2FF-A277B65960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650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255841" y="246683"/>
            <a:ext cx="8641368" cy="5853334"/>
          </a:xfrm>
          <a:solidFill>
            <a:schemeClr val="bg2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8252"/>
            <a:ext cx="8229600" cy="796092"/>
          </a:xfrm>
        </p:spPr>
        <p:txBody>
          <a:bodyPr lIns="0" anchor="t">
            <a:normAutofit/>
          </a:bodyPr>
          <a:lstStyle>
            <a:lvl1pPr algn="l">
              <a:lnSpc>
                <a:spcPct val="100000"/>
              </a:lnSpc>
              <a:defRPr sz="3200" b="0" i="0">
                <a:latin typeface="Gotham-Bold"/>
                <a:cs typeface="Gotham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Untitled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1" y="6353008"/>
            <a:ext cx="8641368" cy="252992"/>
          </a:xfrm>
          <a:prstGeom prst="rect">
            <a:avLst/>
          </a:prstGeom>
        </p:spPr>
      </p:pic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63609" y="62927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C9057-DF54-400E-B2FF-A277B65960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955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 descr="130330_Midea_logo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0"/>
            <a:ext cx="1440000" cy="721090"/>
          </a:xfrm>
          <a:prstGeom prst="rect">
            <a:avLst/>
          </a:prstGeom>
        </p:spPr>
      </p:pic>
      <p:pic>
        <p:nvPicPr>
          <p:cNvPr id="5" name="Picture 3" descr="Untitled-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1" y="6353008"/>
            <a:ext cx="8641368" cy="252992"/>
          </a:xfrm>
          <a:prstGeom prst="rect">
            <a:avLst/>
          </a:prstGeom>
        </p:spPr>
      </p:pic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55841" y="6353008"/>
            <a:ext cx="8641368" cy="244518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/>
                </a:solidFill>
                <a:latin typeface="Gotham"/>
                <a:ea typeface="+mn-ea"/>
                <a:cs typeface="Myriad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latin typeface="方正兰亭黑_GBK" pitchFamily="2" charset="-122"/>
                <a:ea typeface="方正兰亭黑_GBK" pitchFamily="2" charset="-122"/>
                <a:cs typeface="华文细黑"/>
              </a:rPr>
              <a:t> 产品领先                    效率驱动                    全球经营</a:t>
            </a:r>
            <a:endParaRPr lang="en-US" dirty="0">
              <a:latin typeface="方正兰亭黑_GBK" pitchFamily="2" charset="-122"/>
              <a:ea typeface="方正兰亭黑_GBK" pitchFamily="2" charset="-122"/>
              <a:cs typeface="华文细黑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63609" y="62927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C9057-DF54-400E-B2FF-A277B65960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641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1"/>
            <a:ext cx="9144000" cy="1231900"/>
          </a:xfrm>
          <a:prstGeom prst="rect">
            <a:avLst/>
          </a:prstGeom>
          <a:gradFill flip="none" rotWithShape="1">
            <a:gsLst>
              <a:gs pos="0">
                <a:srgbClr val="15826B"/>
              </a:gs>
              <a:gs pos="97000">
                <a:srgbClr val="055748"/>
              </a:gs>
            </a:gsLst>
            <a:lin ang="1134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50" y="1394884"/>
            <a:ext cx="7886700" cy="4781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618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altLang="zh-CN"/>
              <a:t>8/14/2019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6183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6183"/>
          </a:xfrm>
        </p:spPr>
        <p:txBody>
          <a:bodyPr/>
          <a:lstStyle/>
          <a:p>
            <a:fld id="{D9B9B423-6015-4090-A8C6-DD3B36DD234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2" descr="http://servotronix.com/wp-content/uploads/2017/02/MS-e148698646416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" y="5934870"/>
            <a:ext cx="1149494" cy="84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19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9057-DF54-400E-B2FF-A277B65960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44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8/14/2019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0A3BF-C42B-5B4A-8FD1-FDF44958D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7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0" r:id="rId4"/>
    <p:sldLayoutId id="2147483657" r:id="rId5"/>
    <p:sldLayoutId id="2147483656" r:id="rId6"/>
    <p:sldLayoutId id="2147483655" r:id="rId7"/>
    <p:sldLayoutId id="2147483699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C9057-DF54-400E-B2FF-A277B65960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735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DBDE6-4050-4D8F-BEFA-355DFB76E0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72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8/14/2019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4A09-7A3C-4EEE-9BF9-194B4CD84F6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29" descr="130330_Midea_logo-0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0"/>
            <a:ext cx="1440000" cy="721090"/>
          </a:xfrm>
          <a:prstGeom prst="rect">
            <a:avLst/>
          </a:prstGeom>
        </p:spPr>
      </p:pic>
      <p:pic>
        <p:nvPicPr>
          <p:cNvPr id="8" name="Picture 3" descr="Untitled-3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1" y="6353008"/>
            <a:ext cx="8641368" cy="25299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02885" y="410316"/>
            <a:ext cx="6443498" cy="1232047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Gotham-Bold"/>
                <a:ea typeface="+mj-ea"/>
                <a:cs typeface="Gotham-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2884" y="1708504"/>
            <a:ext cx="8143589" cy="4385466"/>
          </a:xfrm>
          <a:prstGeom prst="rect">
            <a:avLst/>
          </a:prstGeom>
        </p:spPr>
        <p:txBody>
          <a:bodyPr lIns="0"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 b="0" i="0" kern="1200">
                <a:solidFill>
                  <a:schemeClr val="tx2"/>
                </a:solidFill>
                <a:latin typeface="Gotham-Book"/>
                <a:ea typeface="+mn-ea"/>
                <a:cs typeface="Gotham-Book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400" b="0" i="0" kern="1200">
                <a:solidFill>
                  <a:schemeClr val="tx2"/>
                </a:solidFill>
                <a:latin typeface="Gotham-Book"/>
                <a:ea typeface="+mn-ea"/>
                <a:cs typeface="Gotham-Book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200" b="0" i="0" kern="1200">
                <a:solidFill>
                  <a:schemeClr val="tx2"/>
                </a:solidFill>
                <a:latin typeface="Gotham-Book"/>
                <a:ea typeface="+mn-ea"/>
                <a:cs typeface="Gotham-Book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000" b="0" i="0" kern="1200">
                <a:solidFill>
                  <a:schemeClr val="tx2"/>
                </a:solidFill>
                <a:latin typeface="Gotham-Book"/>
                <a:ea typeface="+mn-ea"/>
                <a:cs typeface="Gotham-Book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900" b="0" i="0" kern="1200">
                <a:solidFill>
                  <a:schemeClr val="tx2"/>
                </a:solidFill>
                <a:latin typeface="Gotham-Book"/>
                <a:ea typeface="+mn-ea"/>
                <a:cs typeface="Gotham-Book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255841" y="6353008"/>
            <a:ext cx="8641368" cy="244518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/>
                </a:solidFill>
                <a:latin typeface="Gotham"/>
                <a:ea typeface="+mn-ea"/>
                <a:cs typeface="Myriad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latin typeface="方正兰亭黑_GBK" pitchFamily="2" charset="-122"/>
                <a:ea typeface="方正兰亭黑_GBK" pitchFamily="2" charset="-122"/>
                <a:cs typeface="华文细黑"/>
              </a:rPr>
              <a:t> 产品领先                    效率驱动                    全球经营</a:t>
            </a:r>
            <a:endParaRPr lang="en-US" dirty="0">
              <a:latin typeface="方正兰亭黑_GBK" pitchFamily="2" charset="-122"/>
              <a:ea typeface="方正兰亭黑_GBK" pitchFamily="2" charset="-122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144569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 txBox="1">
            <a:spLocks/>
          </p:cNvSpPr>
          <p:nvPr/>
        </p:nvSpPr>
        <p:spPr>
          <a:xfrm>
            <a:off x="204396" y="2608906"/>
            <a:ext cx="8735208" cy="1226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b="1" dirty="0" smtClean="0">
                <a:solidFill>
                  <a:schemeClr val="tx1"/>
                </a:solidFill>
                <a:latin typeface="Calibri" panose="020F0502020204030204" pitchFamily="34" charset="0"/>
                <a:ea typeface="方正兰亭中粗黑_GBK" pitchFamily="2" charset="-122"/>
                <a:cs typeface="Calibri" panose="020F0502020204030204" pitchFamily="34" charset="0"/>
              </a:rPr>
              <a:t>BD3E(S)</a:t>
            </a:r>
            <a:endParaRPr lang="en-US" altLang="zh-CN" sz="7200" b="1" dirty="0">
              <a:solidFill>
                <a:schemeClr val="tx1"/>
              </a:solidFill>
              <a:latin typeface="Calibri" panose="020F0502020204030204" pitchFamily="34" charset="0"/>
              <a:ea typeface="方正兰亭中粗黑_GBK" pitchFamily="2" charset="-122"/>
              <a:cs typeface="Calibri" panose="020F0502020204030204" pitchFamily="34" charset="0"/>
            </a:endParaRPr>
          </a:p>
          <a:p>
            <a:endParaRPr lang="en-US" altLang="zh-CN" sz="7200" b="1" dirty="0">
              <a:solidFill>
                <a:schemeClr val="tx1"/>
              </a:solidFill>
              <a:latin typeface="Calibri" panose="020F0502020204030204" pitchFamily="34" charset="0"/>
              <a:ea typeface="方正兰亭中粗黑_GBK" pitchFamily="2" charset="-122"/>
              <a:cs typeface="Calibri" panose="020F0502020204030204" pitchFamily="34" charset="0"/>
            </a:endParaRPr>
          </a:p>
          <a:p>
            <a:r>
              <a:rPr lang="zh-CN" altLang="en-US" sz="7200" b="1" dirty="0">
                <a:solidFill>
                  <a:schemeClr val="tx1"/>
                </a:solidFill>
                <a:latin typeface="Calibri" panose="020F0502020204030204" pitchFamily="34" charset="0"/>
                <a:ea typeface="方正兰亭中粗黑_GBK" pitchFamily="2" charset="-122"/>
                <a:cs typeface="Calibri" panose="020F0502020204030204" pitchFamily="34" charset="0"/>
              </a:rPr>
              <a:t>基本调试流程</a:t>
            </a:r>
            <a:endParaRPr lang="en-US" sz="7200" b="1" dirty="0">
              <a:solidFill>
                <a:schemeClr val="tx1"/>
              </a:solidFill>
              <a:latin typeface="Calibri" panose="020F0502020204030204" pitchFamily="34" charset="0"/>
              <a:ea typeface="方正兰亭中粗黑_GBK" pitchFamily="2" charset="-122"/>
              <a:cs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1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 smtClean="0">
                <a:latin typeface="Calibri" panose="020F0502020204030204" pitchFamily="34" charset="0"/>
              </a:rPr>
              <a:t>3. </a:t>
            </a:r>
            <a:r>
              <a:rPr lang="zh-CN" altLang="en-US" sz="3600" b="1" dirty="0" smtClean="0">
                <a:latin typeface="Calibri" panose="020F0502020204030204" pitchFamily="34" charset="0"/>
              </a:rPr>
              <a:t>面板操作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10</a:t>
            </a:fld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1585912"/>
            <a:ext cx="73056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25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 smtClean="0">
                <a:latin typeface="Calibri" panose="020F0502020204030204" pitchFamily="34" charset="0"/>
              </a:rPr>
              <a:t>3. </a:t>
            </a:r>
            <a:r>
              <a:rPr lang="zh-CN" altLang="en-US" sz="3600" b="1" dirty="0" smtClean="0">
                <a:latin typeface="Calibri" panose="020F0502020204030204" pitchFamily="34" charset="0"/>
              </a:rPr>
              <a:t>面板操作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11</a:t>
            </a:fld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515" y="1318780"/>
            <a:ext cx="63246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83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 smtClean="0">
                <a:latin typeface="Calibri" panose="020F0502020204030204" pitchFamily="34" charset="0"/>
              </a:rPr>
              <a:t>3. </a:t>
            </a:r>
            <a:r>
              <a:rPr lang="zh-CN" altLang="en-US" sz="3600" b="1" dirty="0" smtClean="0">
                <a:latin typeface="Calibri" panose="020F0502020204030204" pitchFamily="34" charset="0"/>
              </a:rPr>
              <a:t>面板操作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12</a:t>
            </a:fld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13" y="1244850"/>
            <a:ext cx="6991350" cy="4562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75" y="5738268"/>
            <a:ext cx="69056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20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 smtClean="0">
                <a:latin typeface="Calibri" panose="020F0502020204030204" pitchFamily="34" charset="0"/>
              </a:rPr>
              <a:t>3. </a:t>
            </a:r>
            <a:r>
              <a:rPr lang="zh-CN" altLang="en-US" sz="3600" b="1" dirty="0" smtClean="0">
                <a:latin typeface="Calibri" panose="020F0502020204030204" pitchFamily="34" charset="0"/>
              </a:rPr>
              <a:t>面板操作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13</a:t>
            </a:fld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053" y="1310819"/>
            <a:ext cx="5250700" cy="529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84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 smtClean="0">
                <a:latin typeface="Calibri" panose="020F0502020204030204" pitchFamily="34" charset="0"/>
              </a:rPr>
              <a:t>3. </a:t>
            </a:r>
            <a:r>
              <a:rPr lang="zh-CN" altLang="en-US" sz="3600" b="1" dirty="0" smtClean="0">
                <a:latin typeface="Calibri" panose="020F0502020204030204" pitchFamily="34" charset="0"/>
              </a:rPr>
              <a:t>面板操作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14</a:t>
            </a:fld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75" y="4790728"/>
            <a:ext cx="6943725" cy="2857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75" y="1298690"/>
            <a:ext cx="70580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78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15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466AFFF-1FA0-4000-B5E6-C1C723B83058}"/>
              </a:ext>
            </a:extLst>
          </p:cNvPr>
          <p:cNvSpPr txBox="1"/>
          <p:nvPr/>
        </p:nvSpPr>
        <p:spPr>
          <a:xfrm>
            <a:off x="2133347" y="2845350"/>
            <a:ext cx="4716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第二部分 伺服调试</a:t>
            </a:r>
            <a:endParaRPr lang="en-US" altLang="zh-CN" sz="4000" b="1" dirty="0"/>
          </a:p>
        </p:txBody>
      </p:sp>
    </p:spTree>
    <p:extLst>
      <p:ext uri="{BB962C8B-B14F-4D97-AF65-F5344CB8AC3E}">
        <p14:creationId xmlns:p14="http://schemas.microsoft.com/office/powerpoint/2010/main" val="578387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1. </a:t>
            </a:r>
            <a:r>
              <a:rPr lang="zh-CN" altLang="en-US" sz="3600" b="1" dirty="0">
                <a:latin typeface="Calibri" panose="020F0502020204030204" pitchFamily="34" charset="0"/>
              </a:rPr>
              <a:t>基本调试步骤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16</a:t>
            </a:fld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466174" y="1409828"/>
            <a:ext cx="4174526" cy="5078132"/>
            <a:chOff x="-55195" y="0"/>
            <a:chExt cx="3455807" cy="6525476"/>
          </a:xfrm>
        </p:grpSpPr>
        <p:sp>
          <p:nvSpPr>
            <p:cNvPr id="12" name="流程图: 终止 11"/>
            <p:cNvSpPr/>
            <p:nvPr/>
          </p:nvSpPr>
          <p:spPr>
            <a:xfrm>
              <a:off x="637309" y="0"/>
              <a:ext cx="616455" cy="332494"/>
            </a:xfrm>
            <a:prstGeom prst="flowChartTermina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200" kern="100" dirty="0">
                  <a:solidFill>
                    <a:srgbClr val="000000"/>
                  </a:solidFill>
                  <a:effectLst/>
                  <a:ea typeface="等线"/>
                  <a:cs typeface="Times New Roman"/>
                </a:rPr>
                <a:t>开始</a:t>
              </a:r>
              <a:endParaRPr lang="zh-CN" sz="1200" kern="100" dirty="0">
                <a:effectLst/>
                <a:ea typeface="等线"/>
                <a:cs typeface="Times New Roman"/>
              </a:endParaRPr>
            </a:p>
          </p:txBody>
        </p:sp>
        <p:sp>
          <p:nvSpPr>
            <p:cNvPr id="13" name="流程图: 过程 12"/>
            <p:cNvSpPr/>
            <p:nvPr/>
          </p:nvSpPr>
          <p:spPr>
            <a:xfrm>
              <a:off x="505691" y="803564"/>
              <a:ext cx="858880" cy="401764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200" kern="100" dirty="0">
                  <a:solidFill>
                    <a:srgbClr val="000000"/>
                  </a:solidFill>
                  <a:effectLst/>
                  <a:ea typeface="等线"/>
                  <a:cs typeface="Times New Roman"/>
                </a:rPr>
                <a:t>惯量</a:t>
              </a:r>
              <a:r>
                <a:rPr lang="zh-CN" altLang="en-US" sz="1200" kern="100" dirty="0">
                  <a:solidFill>
                    <a:srgbClr val="000000"/>
                  </a:solidFill>
                  <a:effectLst/>
                  <a:ea typeface="等线"/>
                  <a:cs typeface="Times New Roman"/>
                </a:rPr>
                <a:t>辨识</a:t>
              </a:r>
              <a:endParaRPr lang="zh-CN" sz="1200" kern="100" dirty="0">
                <a:effectLst/>
                <a:ea typeface="等线"/>
                <a:cs typeface="Times New Roman"/>
              </a:endParaRPr>
            </a:p>
          </p:txBody>
        </p:sp>
        <p:sp>
          <p:nvSpPr>
            <p:cNvPr id="14" name="流程图: 过程 13"/>
            <p:cNvSpPr/>
            <p:nvPr/>
          </p:nvSpPr>
          <p:spPr>
            <a:xfrm>
              <a:off x="484909" y="1676400"/>
              <a:ext cx="900323" cy="428895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200" kern="100" dirty="0">
                  <a:solidFill>
                    <a:srgbClr val="000000"/>
                  </a:solidFill>
                  <a:effectLst/>
                  <a:ea typeface="等线"/>
                  <a:cs typeface="Times New Roman"/>
                </a:rPr>
                <a:t>刚性表调整</a:t>
              </a:r>
              <a:endParaRPr lang="zh-CN" sz="1200" kern="100" dirty="0">
                <a:effectLst/>
                <a:ea typeface="等线"/>
                <a:cs typeface="Times New Roman"/>
              </a:endParaRPr>
            </a:p>
          </p:txBody>
        </p:sp>
        <p:sp>
          <p:nvSpPr>
            <p:cNvPr id="15" name="流程图: 决策 14"/>
            <p:cNvSpPr/>
            <p:nvPr/>
          </p:nvSpPr>
          <p:spPr>
            <a:xfrm>
              <a:off x="256309" y="2576946"/>
              <a:ext cx="1364510" cy="505669"/>
            </a:xfrm>
            <a:prstGeom prst="flowChartDecis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en-US" altLang="zh-CN" sz="750" kern="100" dirty="0">
                <a:solidFill>
                  <a:srgbClr val="000000"/>
                </a:solidFill>
                <a:effectLst/>
                <a:ea typeface="等线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zh-CN" sz="1200" kern="100" dirty="0">
                  <a:solidFill>
                    <a:srgbClr val="000000"/>
                  </a:solidFill>
                  <a:effectLst/>
                  <a:ea typeface="等线"/>
                  <a:cs typeface="Times New Roman"/>
                </a:rPr>
                <a:t>满足要求？</a:t>
              </a:r>
              <a:endParaRPr lang="zh-CN" sz="1200" kern="100" dirty="0">
                <a:effectLst/>
                <a:ea typeface="等线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050" kern="100" dirty="0">
                  <a:effectLst/>
                  <a:ea typeface="等线"/>
                  <a:cs typeface="Times New Roman"/>
                </a:rPr>
                <a:t> </a:t>
              </a:r>
              <a:endParaRPr lang="zh-CN" sz="1050" kern="100" dirty="0">
                <a:effectLst/>
                <a:ea typeface="等线"/>
                <a:cs typeface="Times New Roman"/>
              </a:endParaRPr>
            </a:p>
          </p:txBody>
        </p:sp>
        <p:sp>
          <p:nvSpPr>
            <p:cNvPr id="16" name="流程图: 过程 15"/>
            <p:cNvSpPr/>
            <p:nvPr/>
          </p:nvSpPr>
          <p:spPr>
            <a:xfrm>
              <a:off x="419676" y="3553690"/>
              <a:ext cx="1081383" cy="465046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200" kern="100" dirty="0">
                  <a:solidFill>
                    <a:srgbClr val="000000"/>
                  </a:solidFill>
                  <a:effectLst/>
                  <a:ea typeface="等线"/>
                  <a:cs typeface="Times New Roman"/>
                </a:rPr>
                <a:t>手动增益调整</a:t>
              </a:r>
              <a:endParaRPr lang="en-US" altLang="zh-CN" sz="1200" kern="100" dirty="0">
                <a:solidFill>
                  <a:srgbClr val="000000"/>
                </a:solidFill>
                <a:effectLst/>
                <a:ea typeface="等线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zh-CN" altLang="en-US" sz="1200" kern="100" dirty="0">
                  <a:solidFill>
                    <a:srgbClr val="000000"/>
                  </a:solidFill>
                  <a:ea typeface="等线"/>
                  <a:cs typeface="Times New Roman"/>
                </a:rPr>
                <a:t>前馈调整</a:t>
              </a:r>
              <a:endParaRPr lang="zh-CN" sz="1200" kern="100" dirty="0">
                <a:effectLst/>
                <a:ea typeface="等线"/>
                <a:cs typeface="Times New Roman"/>
              </a:endParaRPr>
            </a:p>
          </p:txBody>
        </p:sp>
        <p:sp>
          <p:nvSpPr>
            <p:cNvPr id="18" name="流程图: 决策 17"/>
            <p:cNvSpPr/>
            <p:nvPr/>
          </p:nvSpPr>
          <p:spPr>
            <a:xfrm>
              <a:off x="249382" y="4412673"/>
              <a:ext cx="1378363" cy="498280"/>
            </a:xfrm>
            <a:prstGeom prst="flowChartDecis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en-US" altLang="zh-CN" sz="1200" kern="100" dirty="0">
                <a:solidFill>
                  <a:srgbClr val="000000"/>
                </a:solidFill>
                <a:effectLst/>
                <a:ea typeface="等线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zh-CN" sz="1200" kern="100" dirty="0">
                  <a:solidFill>
                    <a:srgbClr val="000000"/>
                  </a:solidFill>
                  <a:effectLst/>
                  <a:ea typeface="等线"/>
                  <a:cs typeface="Times New Roman"/>
                </a:rPr>
                <a:t>满足要求？</a:t>
              </a:r>
              <a:endParaRPr lang="zh-CN" sz="1200" kern="100" dirty="0">
                <a:effectLst/>
                <a:ea typeface="等线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050" kern="100" dirty="0">
                  <a:effectLst/>
                  <a:ea typeface="等线"/>
                  <a:cs typeface="Times New Roman"/>
                </a:rPr>
                <a:t> </a:t>
              </a:r>
              <a:endParaRPr lang="zh-CN" sz="1050" kern="100" dirty="0">
                <a:effectLst/>
                <a:ea typeface="等线"/>
                <a:cs typeface="Times New Roman"/>
              </a:endParaRPr>
            </a:p>
          </p:txBody>
        </p:sp>
        <p:sp>
          <p:nvSpPr>
            <p:cNvPr id="19" name="流程图: 终止 18"/>
            <p:cNvSpPr/>
            <p:nvPr/>
          </p:nvSpPr>
          <p:spPr>
            <a:xfrm>
              <a:off x="630382" y="6192982"/>
              <a:ext cx="616455" cy="332494"/>
            </a:xfrm>
            <a:prstGeom prst="flowChartTermina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200" kern="100" dirty="0">
                  <a:solidFill>
                    <a:srgbClr val="000000"/>
                  </a:solidFill>
                  <a:effectLst/>
                  <a:ea typeface="等线"/>
                  <a:cs typeface="Times New Roman"/>
                </a:rPr>
                <a:t>结束</a:t>
              </a:r>
              <a:endParaRPr lang="zh-CN" sz="1200" kern="100" dirty="0">
                <a:effectLst/>
                <a:ea typeface="等线"/>
                <a:cs typeface="Times New Roman"/>
              </a:endParaRPr>
            </a:p>
          </p:txBody>
        </p:sp>
        <p:sp>
          <p:nvSpPr>
            <p:cNvPr id="20" name="流程图: 过程 19"/>
            <p:cNvSpPr/>
            <p:nvPr/>
          </p:nvSpPr>
          <p:spPr>
            <a:xfrm>
              <a:off x="2232566" y="4357041"/>
              <a:ext cx="1168046" cy="579003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en-US" sz="1200" kern="100" dirty="0">
                  <a:solidFill>
                    <a:srgbClr val="000000"/>
                  </a:solidFill>
                  <a:ea typeface="等线"/>
                  <a:cs typeface="Times New Roman"/>
                </a:rPr>
                <a:t>拷贝自适应陷波器参数至手动陷波器</a:t>
              </a:r>
              <a:endParaRPr lang="zh-CN" altLang="zh-CN" sz="1400" kern="100" dirty="0">
                <a:ea typeface="等线"/>
                <a:cs typeface="Times New Roman"/>
              </a:endParaRPr>
            </a:p>
          </p:txBody>
        </p:sp>
        <p:cxnSp>
          <p:nvCxnSpPr>
            <p:cNvPr id="21" name="直接箭头连接符 20"/>
            <p:cNvCxnSpPr/>
            <p:nvPr/>
          </p:nvCxnSpPr>
          <p:spPr>
            <a:xfrm>
              <a:off x="935182" y="332509"/>
              <a:ext cx="0" cy="4294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935182" y="1198418"/>
              <a:ext cx="0" cy="4294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>
              <a:off x="935182" y="2105891"/>
              <a:ext cx="0" cy="4292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>
              <a:off x="935182" y="3082637"/>
              <a:ext cx="0" cy="4294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>
              <a:off x="935182" y="3996085"/>
              <a:ext cx="0" cy="4294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>
              <a:off x="935182" y="4918364"/>
              <a:ext cx="0" cy="1260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>
              <a:stCxn id="18" idx="3"/>
              <a:endCxn id="20" idx="1"/>
            </p:cNvCxnSpPr>
            <p:nvPr/>
          </p:nvCxnSpPr>
          <p:spPr>
            <a:xfrm flipV="1">
              <a:off x="1627745" y="4646544"/>
              <a:ext cx="604821" cy="152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连接符: 肘形 28"/>
            <p:cNvCxnSpPr>
              <a:stCxn id="20" idx="0"/>
              <a:endCxn id="14" idx="3"/>
            </p:cNvCxnSpPr>
            <p:nvPr/>
          </p:nvCxnSpPr>
          <p:spPr>
            <a:xfrm rot="16200000" flipV="1">
              <a:off x="867814" y="2408266"/>
              <a:ext cx="2466193" cy="1431357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连接符: 肘形 29"/>
            <p:cNvCxnSpPr/>
            <p:nvPr/>
          </p:nvCxnSpPr>
          <p:spPr>
            <a:xfrm>
              <a:off x="235527" y="2833255"/>
              <a:ext cx="368300" cy="3517900"/>
            </a:xfrm>
            <a:prstGeom prst="bentConnector3">
              <a:avLst>
                <a:gd name="adj1" fmla="val -164463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2"/>
            <p:cNvSpPr txBox="1">
              <a:spLocks noChangeArrowheads="1"/>
            </p:cNvSpPr>
            <p:nvPr/>
          </p:nvSpPr>
          <p:spPr bwMode="auto">
            <a:xfrm>
              <a:off x="-55195" y="2480044"/>
              <a:ext cx="304799" cy="33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CN" sz="1400" kern="100" dirty="0">
                  <a:effectLst/>
                  <a:latin typeface="等线"/>
                  <a:ea typeface="等线"/>
                  <a:cs typeface="Times New Roman"/>
                </a:rPr>
                <a:t>是</a:t>
              </a:r>
            </a:p>
          </p:txBody>
        </p:sp>
        <p:sp>
          <p:nvSpPr>
            <p:cNvPr id="32" name="文本框 2"/>
            <p:cNvSpPr txBox="1">
              <a:spLocks noChangeArrowheads="1"/>
            </p:cNvSpPr>
            <p:nvPr/>
          </p:nvSpPr>
          <p:spPr bwMode="auto">
            <a:xfrm>
              <a:off x="935070" y="3034046"/>
              <a:ext cx="304799" cy="330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CN" sz="1400" kern="100" dirty="0">
                  <a:effectLst/>
                  <a:latin typeface="等线"/>
                  <a:ea typeface="等线"/>
                  <a:cs typeface="Times New Roman"/>
                </a:rPr>
                <a:t>否</a:t>
              </a:r>
            </a:p>
          </p:txBody>
        </p:sp>
        <p:sp>
          <p:nvSpPr>
            <p:cNvPr id="34" name="文本框 2"/>
            <p:cNvSpPr txBox="1">
              <a:spLocks noChangeArrowheads="1"/>
            </p:cNvSpPr>
            <p:nvPr/>
          </p:nvSpPr>
          <p:spPr bwMode="auto">
            <a:xfrm>
              <a:off x="1601070" y="4304705"/>
              <a:ext cx="304799" cy="33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CN" sz="1400" kern="100" dirty="0">
                  <a:effectLst/>
                  <a:latin typeface="等线"/>
                  <a:ea typeface="等线"/>
                  <a:cs typeface="Times New Roman"/>
                </a:rPr>
                <a:t>否</a:t>
              </a:r>
            </a:p>
          </p:txBody>
        </p:sp>
        <p:sp>
          <p:nvSpPr>
            <p:cNvPr id="35" name="文本框 2"/>
            <p:cNvSpPr txBox="1">
              <a:spLocks noChangeArrowheads="1"/>
            </p:cNvSpPr>
            <p:nvPr/>
          </p:nvSpPr>
          <p:spPr bwMode="auto">
            <a:xfrm>
              <a:off x="948965" y="4954832"/>
              <a:ext cx="304799" cy="330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CN" sz="1400" kern="100" dirty="0">
                  <a:effectLst/>
                  <a:latin typeface="等线"/>
                  <a:ea typeface="等线"/>
                  <a:cs typeface="Times New Roman"/>
                </a:rPr>
                <a:t>是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232161" y="2399669"/>
            <a:ext cx="1693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</a:rPr>
              <a:t>自适应陷波默认开启</a:t>
            </a:r>
          </a:p>
        </p:txBody>
      </p:sp>
    </p:spTree>
    <p:extLst>
      <p:ext uri="{BB962C8B-B14F-4D97-AF65-F5344CB8AC3E}">
        <p14:creationId xmlns:p14="http://schemas.microsoft.com/office/powerpoint/2010/main" val="2274389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2. </a:t>
            </a:r>
            <a:r>
              <a:rPr lang="zh-CN" altLang="en-US" sz="3600" b="1" dirty="0">
                <a:latin typeface="Calibri" panose="020F0502020204030204" pitchFamily="34" charset="0"/>
              </a:rPr>
              <a:t>惯量辨识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457950" y="6324283"/>
            <a:ext cx="2057400" cy="366183"/>
          </a:xfrm>
        </p:spPr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17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7412" y="1950387"/>
            <a:ext cx="8230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dirty="0">
                <a:solidFill>
                  <a:srgbClr val="0070C0"/>
                </a:solidFill>
                <a:latin typeface="+mn-ea"/>
              </a:rPr>
              <a:t>设定正确的惯性比，使</a:t>
            </a:r>
            <a:r>
              <a:rPr lang="zh-CN" altLang="en-US" dirty="0">
                <a:latin typeface="+mn-ea"/>
              </a:rPr>
              <a:t>速度环开环截止频率 ＝ 速度环带宽，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容易推测整体的增益设定。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598272"/>
              </p:ext>
            </p:extLst>
          </p:nvPr>
        </p:nvGraphicFramePr>
        <p:xfrm>
          <a:off x="2955089" y="2475410"/>
          <a:ext cx="23209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Equation" r:id="rId3" imgW="2019240" imgH="419040" progId="Equation.DSMT4">
                  <p:embed/>
                </p:oleObj>
              </mc:Choice>
              <mc:Fallback>
                <p:oleObj name="Equation" r:id="rId3" imgW="2019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089" y="2475410"/>
                        <a:ext cx="23209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537412" y="3265973"/>
            <a:ext cx="31688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1600" dirty="0">
                <a:solidFill>
                  <a:srgbClr val="0070C0"/>
                </a:solidFill>
                <a:latin typeface="+mn-ea"/>
              </a:rPr>
              <a:t>   正确设定惯量比之后，根据与机器相应的速度环带宽设定，可以计算出以下参数的数值</a:t>
            </a:r>
            <a:r>
              <a:rPr lang="en-US" altLang="zh-CN" sz="1600" dirty="0">
                <a:solidFill>
                  <a:srgbClr val="0070C0"/>
                </a:solidFill>
                <a:latin typeface="+mn-ea"/>
              </a:rPr>
              <a:t>:</a:t>
            </a:r>
          </a:p>
          <a:p>
            <a:pPr>
              <a:buFontTx/>
              <a:buNone/>
              <a:defRPr/>
            </a:pPr>
            <a:endParaRPr lang="en-US" altLang="zh-CN" sz="1600" dirty="0">
              <a:solidFill>
                <a:srgbClr val="0070C0"/>
              </a:solidFill>
              <a:latin typeface="+mn-ea"/>
            </a:endParaRPr>
          </a:p>
          <a:p>
            <a:pPr marL="514350" indent="-514350">
              <a:buFont typeface="Wingdings" pitchFamily="2" charset="2"/>
              <a:buChar char="l"/>
              <a:defRPr/>
            </a:pPr>
            <a:r>
              <a:rPr lang="zh-CN" altLang="en-US" sz="1600" dirty="0">
                <a:latin typeface="+mn-ea"/>
              </a:rPr>
              <a:t>位置环增益</a:t>
            </a:r>
            <a:endParaRPr lang="en-US" altLang="zh-CN" sz="1600" dirty="0">
              <a:latin typeface="+mn-ea"/>
            </a:endParaRPr>
          </a:p>
          <a:p>
            <a:pPr marL="514350" indent="-514350">
              <a:buFont typeface="Wingdings" pitchFamily="2" charset="2"/>
              <a:buChar char="l"/>
              <a:defRPr/>
            </a:pPr>
            <a:r>
              <a:rPr lang="zh-CN" altLang="en-US" sz="1600" dirty="0">
                <a:latin typeface="+mn-ea"/>
              </a:rPr>
              <a:t>速度环增益</a:t>
            </a:r>
            <a:endParaRPr lang="en-US" altLang="zh-CN" sz="1600" dirty="0">
              <a:latin typeface="+mn-ea"/>
            </a:endParaRPr>
          </a:p>
          <a:p>
            <a:pPr marL="514350" indent="-514350">
              <a:buFont typeface="Wingdings" pitchFamily="2" charset="2"/>
              <a:buChar char="l"/>
              <a:defRPr/>
            </a:pPr>
            <a:r>
              <a:rPr lang="zh-CN" altLang="en-US" sz="1600" dirty="0">
                <a:latin typeface="+mn-ea"/>
              </a:rPr>
              <a:t>速度环积分时间常数</a:t>
            </a:r>
            <a:endParaRPr lang="en-US" altLang="zh-CN" sz="1600" dirty="0">
              <a:latin typeface="+mn-ea"/>
            </a:endParaRPr>
          </a:p>
          <a:p>
            <a:pPr marL="514350" indent="-514350">
              <a:buFont typeface="Wingdings" pitchFamily="2" charset="2"/>
              <a:buChar char="l"/>
              <a:defRPr/>
            </a:pPr>
            <a:r>
              <a:rPr lang="zh-CN" altLang="en-US" sz="1600" dirty="0">
                <a:latin typeface="+mn-ea"/>
              </a:rPr>
              <a:t>转矩滤波器</a:t>
            </a:r>
            <a:endParaRPr lang="en-US" altLang="zh-CN" sz="1600" dirty="0"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15552" y="3259723"/>
            <a:ext cx="30572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n-ea"/>
              </a:rPr>
              <a:t>机台对电机负载惯性比的影响：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graphicFrame>
        <p:nvGraphicFramePr>
          <p:cNvPr id="13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440244"/>
              </p:ext>
            </p:extLst>
          </p:nvPr>
        </p:nvGraphicFramePr>
        <p:xfrm>
          <a:off x="4115552" y="3734717"/>
          <a:ext cx="4491036" cy="2213722"/>
        </p:xfrm>
        <a:graphic>
          <a:graphicData uri="http://schemas.openxmlformats.org/drawingml/2006/table">
            <a:tbl>
              <a:tblPr/>
              <a:tblGrid>
                <a:gridCol w="2243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负载惯性比大</a:t>
                      </a: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负载惯性比小</a:t>
                      </a: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电流容易饱和</a:t>
                      </a: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电流不易饱和</a:t>
                      </a: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速度响应频率较低</a:t>
                      </a: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ea"/>
                          <a:ea typeface="+mn-ea"/>
                        </a:rPr>
                        <a:t>速度响应频率较高</a:t>
                      </a: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容易产生共振</a:t>
                      </a: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ea"/>
                          <a:ea typeface="+mn-ea"/>
                        </a:rPr>
                        <a:t>不易产生共振</a:t>
                      </a: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电机容易产生过载</a:t>
                      </a: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ea"/>
                          <a:ea typeface="+mn-ea"/>
                        </a:rPr>
                        <a:t>电机不易产生过载</a:t>
                      </a: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容易产生再生制动过载</a:t>
                      </a: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ea"/>
                          <a:ea typeface="+mn-ea"/>
                        </a:rPr>
                        <a:t>不易产生再生制动过载</a:t>
                      </a: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标题 1">
            <a:extLst>
              <a:ext uri="{FF2B5EF4-FFF2-40B4-BE49-F238E27FC236}">
                <a16:creationId xmlns:a16="http://schemas.microsoft.com/office/drawing/2014/main" id="{12CD5099-6DB4-416B-9D92-1E24497C0D25}"/>
              </a:ext>
            </a:extLst>
          </p:cNvPr>
          <p:cNvSpPr txBox="1">
            <a:spLocks/>
          </p:cNvSpPr>
          <p:nvPr/>
        </p:nvSpPr>
        <p:spPr>
          <a:xfrm>
            <a:off x="199748" y="1389067"/>
            <a:ext cx="3562187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Calibri" panose="020F0502020204030204" pitchFamily="34" charset="0"/>
              </a:rPr>
              <a:t>为什么需要惯量辨识</a:t>
            </a:r>
            <a:endParaRPr lang="en-US" altLang="zh-CN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56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2. </a:t>
            </a:r>
            <a:r>
              <a:rPr lang="zh-CN" altLang="en-US" sz="3600" b="1" dirty="0">
                <a:latin typeface="Calibri" panose="020F0502020204030204" pitchFamily="34" charset="0"/>
              </a:rPr>
              <a:t>惯量辨识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457950" y="6324283"/>
            <a:ext cx="2057400" cy="366183"/>
          </a:xfrm>
        </p:spPr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18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12CD5099-6DB4-416B-9D92-1E24497C0D25}"/>
              </a:ext>
            </a:extLst>
          </p:cNvPr>
          <p:cNvSpPr txBox="1">
            <a:spLocks/>
          </p:cNvSpPr>
          <p:nvPr/>
        </p:nvSpPr>
        <p:spPr>
          <a:xfrm>
            <a:off x="199748" y="1389067"/>
            <a:ext cx="3562187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Calibri" panose="020F0502020204030204" pitchFamily="34" charset="0"/>
              </a:rPr>
              <a:t>惯量辨识方法</a:t>
            </a:r>
            <a:endParaRPr lang="en-US" altLang="zh-CN" sz="2400" b="1" dirty="0">
              <a:latin typeface="Calibri" panose="020F050202020403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839" y="1303538"/>
            <a:ext cx="5544329" cy="51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3. </a:t>
            </a:r>
            <a:r>
              <a:rPr lang="zh-CN" altLang="en-US" sz="3600" b="1" dirty="0">
                <a:latin typeface="Calibri" panose="020F0502020204030204" pitchFamily="34" charset="0"/>
              </a:rPr>
              <a:t>刚性设定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19</a:t>
            </a:fld>
            <a:endParaRPr lang="en-US">
              <a:latin typeface="Calibri" panose="020F0502020204030204" pitchFamily="34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137522"/>
              </p:ext>
            </p:extLst>
          </p:nvPr>
        </p:nvGraphicFramePr>
        <p:xfrm>
          <a:off x="3962827" y="1564612"/>
          <a:ext cx="4981425" cy="5151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6233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900" kern="0" dirty="0">
                          <a:effectLst/>
                        </a:rPr>
                        <a:t>刚性表级数</a:t>
                      </a:r>
                      <a:endParaRPr lang="zh-CN" sz="9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900" kern="0">
                          <a:effectLst/>
                        </a:rPr>
                        <a:t>位置环增益</a:t>
                      </a:r>
                      <a:r>
                        <a:rPr lang="en-US" sz="900" kern="0">
                          <a:effectLst/>
                        </a:rPr>
                        <a:t>(Hz)</a:t>
                      </a:r>
                      <a:endParaRPr lang="zh-CN" sz="9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900" kern="0" dirty="0">
                          <a:effectLst/>
                        </a:rPr>
                        <a:t>速度环带宽</a:t>
                      </a:r>
                      <a:r>
                        <a:rPr lang="en-US" sz="900" kern="0" dirty="0">
                          <a:effectLst/>
                        </a:rPr>
                        <a:t>(Hz)</a:t>
                      </a:r>
                      <a:endParaRPr lang="zh-CN" sz="9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900" kern="0">
                          <a:effectLst/>
                        </a:rPr>
                        <a:t>速度环积分时间</a:t>
                      </a:r>
                      <a:r>
                        <a:rPr lang="en-US" sz="900" kern="0">
                          <a:effectLst/>
                        </a:rPr>
                        <a:t>(ms)</a:t>
                      </a:r>
                      <a:endParaRPr lang="zh-CN" sz="9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900" kern="0" dirty="0">
                          <a:effectLst/>
                        </a:rPr>
                        <a:t>转矩滤波时间</a:t>
                      </a:r>
                      <a:r>
                        <a:rPr lang="en-US" sz="900" kern="0" dirty="0">
                          <a:effectLst/>
                        </a:rPr>
                        <a:t>(</a:t>
                      </a:r>
                      <a:r>
                        <a:rPr lang="en-US" sz="900" kern="0" dirty="0" err="1">
                          <a:effectLst/>
                        </a:rPr>
                        <a:t>ms</a:t>
                      </a:r>
                      <a:r>
                        <a:rPr lang="en-US" sz="900" kern="0" dirty="0">
                          <a:effectLst/>
                        </a:rPr>
                        <a:t>)</a:t>
                      </a:r>
                      <a:endParaRPr lang="zh-CN" sz="9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0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1.5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370.0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15.00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1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2.5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280.0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11.00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3.0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2.5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220.0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9.00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4.0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190.0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8.00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4.5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3.5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160.0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6.00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5.5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4.5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120.0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5.00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7.5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6.0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90.0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4.00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9.5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7.5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3.00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8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11.5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9.0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3.00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9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14.0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11.0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2.00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17.5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14.0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2.00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11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32.0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18.0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31.0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1.26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12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39.0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22.0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25.0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1.03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13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48.0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27.0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21.0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0.84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14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63.0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35.0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16.0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0.65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15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72.0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14.0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0.57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16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90.0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12.0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0.45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17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108.0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11.0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0.38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18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135.0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75.0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9.0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0.30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19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162.0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90.0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8.0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0.25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206.0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115.0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7.0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0.20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21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251.0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140.0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0.16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22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305.0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170.0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5.0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0.13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23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377.0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210.0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4.0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0.11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24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449.0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250.0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0.09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25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500.0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280.0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3.5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0.08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26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560.0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310.0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0.07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27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610.0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340.0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0.07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28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660.0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370.0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2.5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0.06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29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720.0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400.0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2.5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0.06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810.0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450.0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0.05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31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900.0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500.0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2.0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0.05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0" y="2351782"/>
            <a:ext cx="3761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0"/>
              </a:spcBef>
              <a:buFontTx/>
              <a:buNone/>
              <a:tabLst>
                <a:tab pos="304800" algn="r"/>
                <a:tab pos="2636838" algn="ctr"/>
                <a:tab pos="5273675" algn="r"/>
              </a:tabLst>
              <a:defRPr/>
            </a:pPr>
            <a:r>
              <a:rPr lang="zh-CN" altLang="en-US" sz="1600" dirty="0">
                <a:solidFill>
                  <a:srgbClr val="0070C0"/>
                </a:solidFill>
                <a:latin typeface="+mn-ea"/>
              </a:rPr>
              <a:t>刚性设定从低往高调</a:t>
            </a:r>
            <a:endParaRPr lang="en-US" altLang="zh-CN" sz="1600" dirty="0">
              <a:solidFill>
                <a:srgbClr val="0070C0"/>
              </a:solidFill>
              <a:latin typeface="+mn-ea"/>
            </a:endParaRPr>
          </a:p>
          <a:p>
            <a:pPr marL="457200" indent="-457200" eaLnBrk="0" hangingPunct="0">
              <a:spcBef>
                <a:spcPct val="0"/>
              </a:spcBef>
              <a:buFontTx/>
              <a:buNone/>
              <a:tabLst>
                <a:tab pos="304800" algn="r"/>
                <a:tab pos="2636838" algn="ctr"/>
                <a:tab pos="5273675" algn="r"/>
              </a:tabLst>
              <a:defRPr/>
            </a:pPr>
            <a:r>
              <a:rPr lang="zh-CN" altLang="en-US" sz="1600" dirty="0">
                <a:solidFill>
                  <a:srgbClr val="0070C0"/>
                </a:solidFill>
                <a:latin typeface="+mn-ea"/>
              </a:rPr>
              <a:t>满足要求的情况下，刚性设定取中间值</a:t>
            </a:r>
            <a:endParaRPr lang="en-US" altLang="zh-CN" sz="1600" dirty="0">
              <a:solidFill>
                <a:srgbClr val="0070C0"/>
              </a:solidFill>
              <a:latin typeface="+mn-ea"/>
            </a:endParaRPr>
          </a:p>
          <a:p>
            <a:pPr marL="457200" indent="-457200" eaLnBrk="0" hangingPunct="0">
              <a:spcBef>
                <a:spcPct val="0"/>
              </a:spcBef>
              <a:buFontTx/>
              <a:buNone/>
              <a:tabLst>
                <a:tab pos="304800" algn="r"/>
                <a:tab pos="2636838" algn="ctr"/>
                <a:tab pos="5273675" algn="r"/>
              </a:tabLst>
              <a:defRPr/>
            </a:pPr>
            <a:r>
              <a:rPr lang="zh-CN" altLang="en-US" sz="1600" dirty="0">
                <a:solidFill>
                  <a:srgbClr val="0070C0"/>
                </a:solidFill>
                <a:latin typeface="+mn-ea"/>
              </a:rPr>
              <a:t>太低，抗干扰不好，适应性不高</a:t>
            </a:r>
            <a:endParaRPr lang="en-US" altLang="zh-CN" sz="1600" dirty="0">
              <a:solidFill>
                <a:srgbClr val="0070C0"/>
              </a:solidFill>
              <a:latin typeface="+mn-ea"/>
            </a:endParaRPr>
          </a:p>
          <a:p>
            <a:pPr marL="457200" indent="-457200" eaLnBrk="0" hangingPunct="0">
              <a:spcBef>
                <a:spcPct val="0"/>
              </a:spcBef>
              <a:buFontTx/>
              <a:buNone/>
              <a:tabLst>
                <a:tab pos="304800" algn="r"/>
                <a:tab pos="2636838" algn="ctr"/>
                <a:tab pos="5273675" algn="r"/>
              </a:tabLst>
              <a:defRPr/>
            </a:pPr>
            <a:r>
              <a:rPr lang="zh-CN" altLang="en-US" sz="1600" dirty="0">
                <a:solidFill>
                  <a:srgbClr val="0070C0"/>
                </a:solidFill>
                <a:latin typeface="+mn-ea"/>
              </a:rPr>
              <a:t>太高，容易起振，对机械要求更高</a:t>
            </a:r>
            <a:endParaRPr lang="zh-CN" altLang="en-US" sz="1600" dirty="0"/>
          </a:p>
        </p:txBody>
      </p:sp>
      <p:sp>
        <p:nvSpPr>
          <p:cNvPr id="14" name="矩形 13"/>
          <p:cNvSpPr/>
          <p:nvPr/>
        </p:nvSpPr>
        <p:spPr>
          <a:xfrm>
            <a:off x="27316" y="3814879"/>
            <a:ext cx="35454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通过设置刚性等级一键联动环路参数：</a:t>
            </a:r>
            <a:endParaRPr lang="en-US" altLang="zh-CN" dirty="0">
              <a:solidFill>
                <a:schemeClr val="accent1"/>
              </a:solidFill>
            </a:endParaRPr>
          </a:p>
          <a:p>
            <a:r>
              <a:rPr lang="en-US" altLang="zh-CN" sz="1600" dirty="0"/>
              <a:t>RIGID</a:t>
            </a:r>
            <a:r>
              <a:rPr lang="zh-CN" altLang="en-US" sz="1600" dirty="0"/>
              <a:t>：</a:t>
            </a:r>
            <a:r>
              <a:rPr lang="en-US" altLang="zh-CN" sz="1600" dirty="0"/>
              <a:t>		</a:t>
            </a:r>
            <a:r>
              <a:rPr lang="zh-CN" altLang="en-US" sz="1600" dirty="0"/>
              <a:t>刚性等级</a:t>
            </a:r>
            <a:endParaRPr lang="en-US" altLang="zh-CN" sz="1600" dirty="0"/>
          </a:p>
          <a:p>
            <a:r>
              <a:rPr lang="en-US" altLang="zh-CN" sz="1600" dirty="0"/>
              <a:t>KPP</a:t>
            </a:r>
            <a:r>
              <a:rPr lang="zh-CN" altLang="en-US" sz="1600" dirty="0"/>
              <a:t>：</a:t>
            </a:r>
            <a:r>
              <a:rPr lang="en-US" altLang="zh-CN" sz="1600" dirty="0"/>
              <a:t>		</a:t>
            </a:r>
            <a:r>
              <a:rPr lang="zh-CN" altLang="en-US" sz="1600" dirty="0"/>
              <a:t>位置环增益</a:t>
            </a:r>
            <a:endParaRPr lang="en-US" altLang="zh-CN" sz="1600" dirty="0"/>
          </a:p>
          <a:p>
            <a:r>
              <a:rPr lang="en-US" altLang="zh-CN" sz="1600" dirty="0"/>
              <a:t>KVBW</a:t>
            </a:r>
            <a:r>
              <a:rPr lang="zh-CN" altLang="en-US" sz="1600" dirty="0"/>
              <a:t>：</a:t>
            </a:r>
            <a:r>
              <a:rPr lang="en-US" altLang="zh-CN" sz="1600" dirty="0"/>
              <a:t>		</a:t>
            </a:r>
            <a:r>
              <a:rPr lang="zh-CN" altLang="en-US" sz="1600" dirty="0"/>
              <a:t>速度环带宽</a:t>
            </a:r>
            <a:endParaRPr lang="en-US" altLang="zh-CN" sz="1600" dirty="0"/>
          </a:p>
          <a:p>
            <a:r>
              <a:rPr lang="en-US" altLang="zh-CN" sz="1600" dirty="0"/>
              <a:t>KVP</a:t>
            </a:r>
            <a:r>
              <a:rPr lang="zh-CN" altLang="en-US" sz="1600" dirty="0"/>
              <a:t>：</a:t>
            </a:r>
            <a:r>
              <a:rPr lang="en-US" altLang="zh-CN" sz="1600" dirty="0"/>
              <a:t>		</a:t>
            </a:r>
            <a:r>
              <a:rPr lang="zh-CN" altLang="en-US" sz="1600" dirty="0"/>
              <a:t>速度环比例增益</a:t>
            </a:r>
            <a:endParaRPr lang="en-US" altLang="zh-CN" sz="1600" dirty="0"/>
          </a:p>
          <a:p>
            <a:r>
              <a:rPr lang="en-US" altLang="zh-CN" sz="1600" dirty="0"/>
              <a:t>KVI</a:t>
            </a:r>
            <a:r>
              <a:rPr lang="zh-CN" altLang="en-US" sz="1600" dirty="0"/>
              <a:t>：</a:t>
            </a:r>
            <a:r>
              <a:rPr lang="en-US" altLang="zh-CN" sz="1600" dirty="0"/>
              <a:t>		</a:t>
            </a:r>
            <a:r>
              <a:rPr lang="zh-CN" altLang="en-US" sz="1600" dirty="0"/>
              <a:t>速度环积分增益</a:t>
            </a:r>
            <a:endParaRPr lang="en-US" altLang="zh-CN" sz="1600" dirty="0"/>
          </a:p>
          <a:p>
            <a:r>
              <a:rPr lang="en-US" altLang="zh-CN" sz="1600" dirty="0"/>
              <a:t>ICMDLPF</a:t>
            </a:r>
            <a:r>
              <a:rPr lang="zh-CN" altLang="en-US" sz="1600" dirty="0"/>
              <a:t>：</a:t>
            </a:r>
            <a:r>
              <a:rPr lang="en-US" altLang="zh-CN" sz="1600" dirty="0"/>
              <a:t>	</a:t>
            </a:r>
            <a:r>
              <a:rPr lang="zh-CN" altLang="en-US" sz="1600" dirty="0"/>
              <a:t>速度环转矩输出滤波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27233A9F-9772-4B52-B9CB-A358FD0111EC}"/>
              </a:ext>
            </a:extLst>
          </p:cNvPr>
          <p:cNvSpPr txBox="1">
            <a:spLocks/>
          </p:cNvSpPr>
          <p:nvPr/>
        </p:nvSpPr>
        <p:spPr>
          <a:xfrm>
            <a:off x="199748" y="1389067"/>
            <a:ext cx="3562187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Calibri" panose="020F0502020204030204" pitchFamily="34" charset="0"/>
              </a:rPr>
              <a:t>刚性等级</a:t>
            </a:r>
            <a:endParaRPr lang="en-US" altLang="zh-CN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9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latin typeface="Calibri" panose="020F0502020204030204" pitchFamily="34" charset="0"/>
              </a:rPr>
              <a:t>目录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2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466AFFF-1FA0-4000-B5E6-C1C723B83058}"/>
              </a:ext>
            </a:extLst>
          </p:cNvPr>
          <p:cNvSpPr txBox="1"/>
          <p:nvPr/>
        </p:nvSpPr>
        <p:spPr>
          <a:xfrm>
            <a:off x="1390957" y="1468451"/>
            <a:ext cx="3376352" cy="524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第一部分 </a:t>
            </a:r>
            <a:r>
              <a:rPr lang="zh-CN" altLang="en-US" dirty="0" smtClean="0"/>
              <a:t>硬件配置</a:t>
            </a:r>
            <a:endParaRPr lang="en-US" altLang="zh-CN" dirty="0" smtClean="0"/>
          </a:p>
          <a:p>
            <a:endParaRPr lang="en-US" altLang="zh-CN" dirty="0"/>
          </a:p>
          <a:p>
            <a:pPr marL="285750" indent="-285750">
              <a:lnSpc>
                <a:spcPts val="11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/>
              <a:t>线路配置</a:t>
            </a:r>
            <a:endParaRPr lang="en-US" altLang="zh-CN" sz="1400" dirty="0"/>
          </a:p>
          <a:p>
            <a:pPr marL="285750" indent="-285750">
              <a:lnSpc>
                <a:spcPts val="11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marL="285750" indent="-285750">
              <a:lnSpc>
                <a:spcPts val="1100"/>
              </a:lnSpc>
              <a:buFont typeface="Wingdings" panose="05000000000000000000" pitchFamily="2" charset="2"/>
              <a:buChar char="n"/>
            </a:pPr>
            <a:r>
              <a:rPr lang="en-US" altLang="zh-CN" sz="1400" dirty="0" smtClean="0"/>
              <a:t>IO</a:t>
            </a:r>
            <a:r>
              <a:rPr lang="zh-CN" altLang="en-US" sz="1400" dirty="0" smtClean="0"/>
              <a:t>配置</a:t>
            </a:r>
            <a:endParaRPr lang="en-US" altLang="zh-CN" sz="1400" dirty="0" smtClean="0"/>
          </a:p>
          <a:p>
            <a:pPr marL="285750" indent="-285750">
              <a:lnSpc>
                <a:spcPts val="11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marL="285750" indent="-285750">
              <a:lnSpc>
                <a:spcPts val="11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/>
              <a:t>面板操作</a:t>
            </a:r>
            <a:endParaRPr lang="en-US" altLang="zh-CN" sz="1400" dirty="0"/>
          </a:p>
          <a:p>
            <a:pPr marL="285750" indent="-285750">
              <a:lnSpc>
                <a:spcPts val="1100"/>
              </a:lnSpc>
              <a:buFont typeface="Wingdings" panose="05000000000000000000" pitchFamily="2" charset="2"/>
              <a:buChar char="n"/>
            </a:pPr>
            <a:endParaRPr lang="en-US" altLang="zh-CN" dirty="0"/>
          </a:p>
          <a:p>
            <a:r>
              <a:rPr lang="zh-CN" altLang="en-US" dirty="0"/>
              <a:t>第二部分 伺服调试</a:t>
            </a:r>
            <a:endParaRPr lang="en-US" altLang="zh-CN" sz="1400" dirty="0"/>
          </a:p>
          <a:p>
            <a:pPr marL="285750" indent="-285750">
              <a:lnSpc>
                <a:spcPts val="11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marL="285750" indent="-285750">
              <a:lnSpc>
                <a:spcPts val="1100"/>
              </a:lnSpc>
              <a:buFont typeface="Wingdings" panose="05000000000000000000" pitchFamily="2" charset="2"/>
              <a:buChar char="n"/>
            </a:pPr>
            <a:r>
              <a:rPr lang="zh-CN" altLang="en-US" sz="1400" dirty="0"/>
              <a:t>基本调试流程</a:t>
            </a:r>
            <a:endParaRPr lang="en-US" altLang="zh-CN" sz="1400" dirty="0"/>
          </a:p>
          <a:p>
            <a:pPr marL="285750" indent="-285750">
              <a:lnSpc>
                <a:spcPts val="11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marL="285750" indent="-285750">
              <a:lnSpc>
                <a:spcPts val="1100"/>
              </a:lnSpc>
              <a:buFont typeface="Wingdings" panose="05000000000000000000" pitchFamily="2" charset="2"/>
              <a:buChar char="n"/>
            </a:pPr>
            <a:r>
              <a:rPr lang="zh-CN" altLang="en-US" sz="1400" dirty="0"/>
              <a:t>惯量辨识</a:t>
            </a:r>
            <a:endParaRPr lang="en-US" altLang="zh-CN" sz="1400" dirty="0"/>
          </a:p>
          <a:p>
            <a:pPr marL="285750" indent="-285750">
              <a:lnSpc>
                <a:spcPts val="11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marL="285750" indent="-285750">
              <a:lnSpc>
                <a:spcPts val="1100"/>
              </a:lnSpc>
              <a:buFont typeface="Wingdings" panose="05000000000000000000" pitchFamily="2" charset="2"/>
              <a:buChar char="n"/>
            </a:pPr>
            <a:r>
              <a:rPr lang="zh-CN" altLang="en-US" sz="1400" dirty="0"/>
              <a:t>刚性设定</a:t>
            </a:r>
            <a:endParaRPr lang="en-US" altLang="zh-CN" sz="1400" dirty="0"/>
          </a:p>
          <a:p>
            <a:pPr>
              <a:lnSpc>
                <a:spcPts val="1100"/>
              </a:lnSpc>
            </a:pPr>
            <a:endParaRPr lang="en-US" altLang="zh-CN" sz="1400" dirty="0"/>
          </a:p>
          <a:p>
            <a:pPr marL="285750" indent="-285750">
              <a:lnSpc>
                <a:spcPts val="1100"/>
              </a:lnSpc>
              <a:buFont typeface="Wingdings" panose="05000000000000000000" pitchFamily="2" charset="2"/>
              <a:buChar char="n"/>
            </a:pPr>
            <a:r>
              <a:rPr lang="zh-CN" altLang="en-US" sz="1400" dirty="0"/>
              <a:t>高频共振抑制</a:t>
            </a:r>
            <a:endParaRPr lang="en-US" altLang="zh-CN" sz="1400" dirty="0"/>
          </a:p>
          <a:p>
            <a:pPr>
              <a:lnSpc>
                <a:spcPts val="1100"/>
              </a:lnSpc>
            </a:pPr>
            <a:endParaRPr lang="en-US" altLang="zh-CN" sz="1400" dirty="0"/>
          </a:p>
          <a:p>
            <a:r>
              <a:rPr lang="zh-CN" altLang="en-US" dirty="0"/>
              <a:t>第三部分 功能配置</a:t>
            </a:r>
            <a:endParaRPr lang="en-US" altLang="zh-CN" dirty="0"/>
          </a:p>
          <a:p>
            <a:endParaRPr lang="en-US" altLang="zh-CN" sz="1400" dirty="0"/>
          </a:p>
          <a:p>
            <a:pPr marL="285750" indent="-285750">
              <a:lnSpc>
                <a:spcPts val="1100"/>
              </a:lnSpc>
              <a:buFont typeface="Wingdings" panose="05000000000000000000" pitchFamily="2" charset="2"/>
              <a:buChar char="n"/>
            </a:pPr>
            <a:r>
              <a:rPr lang="zh-CN" altLang="en-US" sz="1400" dirty="0"/>
              <a:t>配置内容</a:t>
            </a:r>
            <a:endParaRPr lang="en-US" altLang="zh-CN" sz="1400" dirty="0"/>
          </a:p>
          <a:p>
            <a:pPr marL="285750" indent="-285750">
              <a:lnSpc>
                <a:spcPts val="11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marL="285750" indent="-285750">
              <a:lnSpc>
                <a:spcPts val="1100"/>
              </a:lnSpc>
              <a:buFont typeface="Wingdings" panose="05000000000000000000" pitchFamily="2" charset="2"/>
              <a:buChar char="n"/>
            </a:pPr>
            <a:r>
              <a:rPr lang="zh-CN" altLang="en-US" sz="1400" dirty="0"/>
              <a:t>总线型功能配置</a:t>
            </a:r>
            <a:endParaRPr lang="en-US" altLang="zh-CN" sz="1400" dirty="0"/>
          </a:p>
          <a:p>
            <a:pPr>
              <a:lnSpc>
                <a:spcPts val="1100"/>
              </a:lnSpc>
            </a:pPr>
            <a:endParaRPr lang="en-US" altLang="zh-CN" sz="1400" dirty="0"/>
          </a:p>
          <a:p>
            <a:pPr marL="285750" indent="-285750">
              <a:lnSpc>
                <a:spcPts val="1100"/>
              </a:lnSpc>
              <a:buFont typeface="Wingdings" panose="05000000000000000000" pitchFamily="2" charset="2"/>
              <a:buChar char="n"/>
            </a:pPr>
            <a:r>
              <a:rPr lang="zh-CN" altLang="en-US" sz="1400" dirty="0"/>
              <a:t>其他</a:t>
            </a:r>
            <a:r>
              <a:rPr lang="zh-CN" altLang="en-US" sz="1400" dirty="0" smtClean="0"/>
              <a:t>设置</a:t>
            </a:r>
            <a:endParaRPr lang="en-US" altLang="zh-CN" sz="1400" dirty="0" smtClean="0"/>
          </a:p>
          <a:p>
            <a:pPr marL="285750" indent="-285750">
              <a:lnSpc>
                <a:spcPts val="11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r>
              <a:rPr lang="zh-CN" altLang="en-US" sz="2400" dirty="0"/>
              <a:t>第三部分 功能配置</a:t>
            </a:r>
            <a:endParaRPr lang="en-US" altLang="zh-CN" sz="2400" dirty="0"/>
          </a:p>
          <a:p>
            <a:endParaRPr lang="en-US" altLang="zh-CN" sz="1400" dirty="0"/>
          </a:p>
          <a:p>
            <a:pPr marL="285750" indent="-285750">
              <a:lnSpc>
                <a:spcPts val="1100"/>
              </a:lnSpc>
              <a:buFont typeface="Wingdings" panose="05000000000000000000" pitchFamily="2" charset="2"/>
              <a:buChar char="n"/>
            </a:pPr>
            <a:r>
              <a:rPr lang="zh-CN" altLang="en-US" sz="1400" dirty="0"/>
              <a:t>配置内容</a:t>
            </a:r>
            <a:endParaRPr lang="en-US" altLang="zh-CN" sz="1400" dirty="0"/>
          </a:p>
          <a:p>
            <a:pPr marL="285750" indent="-285750">
              <a:lnSpc>
                <a:spcPts val="11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22960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3. </a:t>
            </a:r>
            <a:r>
              <a:rPr lang="zh-CN" altLang="en-US" sz="3600" b="1" dirty="0">
                <a:latin typeface="Calibri" panose="020F0502020204030204" pitchFamily="34" charset="0"/>
              </a:rPr>
              <a:t>刚性设定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457950" y="6324283"/>
            <a:ext cx="2057400" cy="366183"/>
          </a:xfrm>
        </p:spPr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20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12CD5099-6DB4-416B-9D92-1E24497C0D25}"/>
              </a:ext>
            </a:extLst>
          </p:cNvPr>
          <p:cNvSpPr txBox="1">
            <a:spLocks/>
          </p:cNvSpPr>
          <p:nvPr/>
        </p:nvSpPr>
        <p:spPr>
          <a:xfrm>
            <a:off x="199748" y="1389067"/>
            <a:ext cx="3562187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Calibri" panose="020F0502020204030204" pitchFamily="34" charset="0"/>
              </a:rPr>
              <a:t>刚性等级设定方法</a:t>
            </a:r>
            <a:endParaRPr lang="en-US" altLang="zh-CN" sz="2400" b="1" dirty="0">
              <a:latin typeface="Calibri" panose="020F050202020403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1C6EDAF-E866-4BAD-A87C-4B30B35011C4}"/>
              </a:ext>
            </a:extLst>
          </p:cNvPr>
          <p:cNvSpPr/>
          <p:nvPr/>
        </p:nvSpPr>
        <p:spPr>
          <a:xfrm>
            <a:off x="515973" y="2037259"/>
            <a:ext cx="43973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/>
              <a:t>方法一：通过拖动滑块设置刚性等级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 smtClean="0"/>
              <a:t>P1102</a:t>
            </a:r>
            <a:r>
              <a:rPr lang="zh-CN" altLang="en-US" dirty="0" smtClean="0"/>
              <a:t>键盘操作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454D00-FC8A-4912-B859-1CD2B6ABC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833" y="2719887"/>
            <a:ext cx="6330424" cy="390284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D6ED5F-CEC0-480F-98F0-F0ECB80D1199}"/>
              </a:ext>
            </a:extLst>
          </p:cNvPr>
          <p:cNvSpPr/>
          <p:nvPr/>
        </p:nvSpPr>
        <p:spPr>
          <a:xfrm>
            <a:off x="1430833" y="6510756"/>
            <a:ext cx="679601" cy="159798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26DDDC4-6B85-49CD-B376-EA86F298AC16}"/>
              </a:ext>
            </a:extLst>
          </p:cNvPr>
          <p:cNvSpPr/>
          <p:nvPr/>
        </p:nvSpPr>
        <p:spPr>
          <a:xfrm>
            <a:off x="3023869" y="4563126"/>
            <a:ext cx="418472" cy="1686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559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3. </a:t>
            </a:r>
            <a:r>
              <a:rPr lang="zh-CN" altLang="en-US" sz="3600" b="1" dirty="0">
                <a:latin typeface="Calibri" panose="020F0502020204030204" pitchFamily="34" charset="0"/>
              </a:rPr>
              <a:t>刚性设定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457950" y="6324283"/>
            <a:ext cx="2057400" cy="366183"/>
          </a:xfrm>
        </p:spPr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21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12CD5099-6DB4-416B-9D92-1E24497C0D25}"/>
              </a:ext>
            </a:extLst>
          </p:cNvPr>
          <p:cNvSpPr txBox="1">
            <a:spLocks/>
          </p:cNvSpPr>
          <p:nvPr/>
        </p:nvSpPr>
        <p:spPr>
          <a:xfrm>
            <a:off x="199748" y="1389067"/>
            <a:ext cx="3562187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Calibri" panose="020F0502020204030204" pitchFamily="34" charset="0"/>
              </a:rPr>
              <a:t>刚性等级设定方法</a:t>
            </a:r>
            <a:endParaRPr lang="en-US" altLang="zh-CN" sz="2400" b="1" dirty="0">
              <a:latin typeface="Calibri" panose="020F050202020403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1C6EDAF-E866-4BAD-A87C-4B30B35011C4}"/>
              </a:ext>
            </a:extLst>
          </p:cNvPr>
          <p:cNvSpPr/>
          <p:nvPr/>
        </p:nvSpPr>
        <p:spPr>
          <a:xfrm>
            <a:off x="515973" y="2037259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/>
              <a:t>方法二：参数表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70075D-0DE2-4057-AF89-9EE15AA78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412" y="2522005"/>
            <a:ext cx="6804000" cy="4196561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6C0E8E12-2DB1-418C-A991-4D9F6BBCD9FD}"/>
              </a:ext>
            </a:extLst>
          </p:cNvPr>
          <p:cNvSpPr/>
          <p:nvPr/>
        </p:nvSpPr>
        <p:spPr>
          <a:xfrm>
            <a:off x="1430833" y="6244384"/>
            <a:ext cx="679601" cy="159798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8E223FC-CF29-4F3F-9491-D6BA74D62959}"/>
              </a:ext>
            </a:extLst>
          </p:cNvPr>
          <p:cNvSpPr/>
          <p:nvPr/>
        </p:nvSpPr>
        <p:spPr>
          <a:xfrm>
            <a:off x="3689694" y="4057099"/>
            <a:ext cx="418472" cy="1686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D8D8655C-7FA5-453C-8CCE-DC2747480562}"/>
              </a:ext>
            </a:extLst>
          </p:cNvPr>
          <p:cNvSpPr/>
          <p:nvPr/>
        </p:nvSpPr>
        <p:spPr>
          <a:xfrm>
            <a:off x="2696875" y="4378175"/>
            <a:ext cx="1520018" cy="1686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F6D3274-0DE4-4EB9-B014-F34244C14FAE}"/>
              </a:ext>
            </a:extLst>
          </p:cNvPr>
          <p:cNvSpPr txBox="1"/>
          <p:nvPr/>
        </p:nvSpPr>
        <p:spPr>
          <a:xfrm>
            <a:off x="4366034" y="4351541"/>
            <a:ext cx="1812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</a:rPr>
              <a:t>修改完数字记得敲“回车”</a:t>
            </a:r>
          </a:p>
        </p:txBody>
      </p:sp>
    </p:spTree>
    <p:extLst>
      <p:ext uri="{BB962C8B-B14F-4D97-AF65-F5344CB8AC3E}">
        <p14:creationId xmlns:p14="http://schemas.microsoft.com/office/powerpoint/2010/main" val="35747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3. </a:t>
            </a:r>
            <a:r>
              <a:rPr lang="zh-CN" altLang="en-US" sz="3600" b="1" dirty="0">
                <a:latin typeface="Calibri" panose="020F0502020204030204" pitchFamily="34" charset="0"/>
              </a:rPr>
              <a:t>刚性设定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22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3904" y="1958596"/>
            <a:ext cx="82686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dirty="0">
                <a:solidFill>
                  <a:srgbClr val="FF0000"/>
                </a:solidFill>
                <a:latin typeface="+mn-ea"/>
              </a:rPr>
              <a:t>机械刚性越高，刚性等级可以设置越大，反之，设置越小。</a:t>
            </a:r>
            <a:endParaRPr lang="en-US" altLang="zh-CN" dirty="0">
              <a:solidFill>
                <a:srgbClr val="FF0000"/>
              </a:solidFill>
              <a:latin typeface="+mn-ea"/>
            </a:endParaRPr>
          </a:p>
          <a:p>
            <a:pPr>
              <a:buFontTx/>
              <a:buNone/>
              <a:defRPr/>
            </a:pPr>
            <a:r>
              <a:rPr lang="zh-CN" altLang="en-US" dirty="0">
                <a:solidFill>
                  <a:srgbClr val="FF0000"/>
                </a:solidFill>
                <a:latin typeface="+mn-ea"/>
              </a:rPr>
              <a:t>如果惯量较大，刚性等级要相对减小。</a:t>
            </a:r>
            <a:endParaRPr lang="en-US" altLang="zh-CN" dirty="0">
              <a:solidFill>
                <a:srgbClr val="FF0000"/>
              </a:solidFill>
              <a:latin typeface="+mn-ea"/>
            </a:endParaRPr>
          </a:p>
          <a:p>
            <a:pPr>
              <a:buFontTx/>
              <a:buNone/>
              <a:defRPr/>
            </a:pP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pPr>
              <a:buFontTx/>
              <a:buNone/>
              <a:defRPr/>
            </a:pPr>
            <a:r>
              <a:rPr lang="en-US" altLang="zh-CN" b="1" dirty="0">
                <a:solidFill>
                  <a:srgbClr val="0070C0"/>
                </a:solidFill>
                <a:latin typeface="+mn-ea"/>
              </a:rPr>
              <a:t>1</a:t>
            </a:r>
            <a:r>
              <a:rPr lang="zh-CN" altLang="en-US" b="1" dirty="0">
                <a:solidFill>
                  <a:srgbClr val="0070C0"/>
                </a:solidFill>
                <a:latin typeface="+mn-ea"/>
              </a:rPr>
              <a:t>、高刚性机械</a:t>
            </a:r>
          </a:p>
          <a:p>
            <a:pPr>
              <a:buFontTx/>
              <a:buNone/>
              <a:defRPr/>
            </a:pPr>
            <a:r>
              <a:rPr lang="zh-CN" altLang="en-US" dirty="0">
                <a:solidFill>
                  <a:srgbClr val="0070C0"/>
                </a:solidFill>
                <a:latin typeface="+mn-ea"/>
              </a:rPr>
              <a:t>滚珠丝杠直接连接的机械等</a:t>
            </a:r>
          </a:p>
          <a:p>
            <a:pPr>
              <a:buFontTx/>
              <a:buNone/>
              <a:defRPr/>
            </a:pPr>
            <a:r>
              <a:rPr lang="zh-CN" altLang="en-US" dirty="0">
                <a:solidFill>
                  <a:srgbClr val="0070C0"/>
                </a:solidFill>
                <a:latin typeface="+mn-ea"/>
              </a:rPr>
              <a:t>例 ：贴片机、耦合器、机床，进行高精度加工的工作机械等。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pPr>
              <a:buFontTx/>
              <a:buNone/>
              <a:defRPr/>
            </a:pP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pPr>
              <a:buFontTx/>
              <a:buNone/>
              <a:defRPr/>
            </a:pPr>
            <a:r>
              <a:rPr lang="en-US" altLang="zh-CN" b="1" dirty="0">
                <a:solidFill>
                  <a:srgbClr val="0070C0"/>
                </a:solidFill>
                <a:latin typeface="+mn-ea"/>
              </a:rPr>
              <a:t>2</a:t>
            </a:r>
            <a:r>
              <a:rPr lang="zh-CN" altLang="en-US" b="1" dirty="0">
                <a:solidFill>
                  <a:srgbClr val="0070C0"/>
                </a:solidFill>
                <a:latin typeface="+mn-ea"/>
              </a:rPr>
              <a:t>、中刚性机械</a:t>
            </a:r>
          </a:p>
          <a:p>
            <a:pPr>
              <a:buFontTx/>
              <a:buNone/>
              <a:defRPr/>
            </a:pPr>
            <a:r>
              <a:rPr lang="zh-CN" altLang="en-US" dirty="0">
                <a:solidFill>
                  <a:srgbClr val="0070C0"/>
                </a:solidFill>
                <a:latin typeface="+mn-ea"/>
              </a:rPr>
              <a:t>通过减速机控制的滚珠丝杠驱动的机械、由滚珠丝杠直接连结的的长尺寸机械等</a:t>
            </a:r>
          </a:p>
          <a:p>
            <a:pPr>
              <a:buFontTx/>
              <a:buNone/>
              <a:defRPr/>
            </a:pPr>
            <a:r>
              <a:rPr lang="zh-CN" altLang="en-US" dirty="0">
                <a:solidFill>
                  <a:srgbClr val="0070C0"/>
                </a:solidFill>
                <a:latin typeface="+mn-ea"/>
              </a:rPr>
              <a:t>例 ：一般工作机、直角形机器人、搬运机械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pPr>
              <a:buFontTx/>
              <a:buNone/>
              <a:defRPr/>
            </a:pP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pPr>
              <a:buFontTx/>
              <a:buNone/>
              <a:defRPr/>
            </a:pPr>
            <a:r>
              <a:rPr lang="en-US" altLang="zh-CN" b="1" dirty="0">
                <a:solidFill>
                  <a:srgbClr val="0070C0"/>
                </a:solidFill>
                <a:latin typeface="+mn-ea"/>
              </a:rPr>
              <a:t>3</a:t>
            </a:r>
            <a:r>
              <a:rPr lang="zh-CN" altLang="en-US" b="1" dirty="0">
                <a:solidFill>
                  <a:srgbClr val="0070C0"/>
                </a:solidFill>
                <a:latin typeface="+mn-ea"/>
              </a:rPr>
              <a:t>、低刚性机械</a:t>
            </a:r>
          </a:p>
          <a:p>
            <a:pPr>
              <a:buFontTx/>
              <a:buNone/>
              <a:defRPr/>
            </a:pPr>
            <a:r>
              <a:rPr lang="zh-CN" altLang="en-US" dirty="0">
                <a:solidFill>
                  <a:srgbClr val="0070C0"/>
                </a:solidFill>
                <a:latin typeface="+mn-ea"/>
              </a:rPr>
              <a:t>同步皮带驱动的机械、链式驱动的机械、带波动齿轮减速机的机械等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.</a:t>
            </a:r>
          </a:p>
          <a:p>
            <a:pPr>
              <a:buFontTx/>
              <a:buNone/>
              <a:defRPr/>
            </a:pPr>
            <a:r>
              <a:rPr lang="zh-CN" altLang="en-US" dirty="0">
                <a:solidFill>
                  <a:srgbClr val="0070C0"/>
                </a:solidFill>
                <a:latin typeface="+mn-ea"/>
              </a:rPr>
              <a:t>例：搬运机、多关节机器人等。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2586A59B-7867-4109-87AB-1B011D3C91DC}"/>
              </a:ext>
            </a:extLst>
          </p:cNvPr>
          <p:cNvSpPr txBox="1">
            <a:spLocks/>
          </p:cNvSpPr>
          <p:nvPr/>
        </p:nvSpPr>
        <p:spPr>
          <a:xfrm>
            <a:off x="199748" y="1389067"/>
            <a:ext cx="3562187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Calibri" panose="020F0502020204030204" pitchFamily="34" charset="0"/>
              </a:rPr>
              <a:t>刚性等级设定原则</a:t>
            </a:r>
            <a:endParaRPr lang="en-US" altLang="zh-CN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05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3. </a:t>
            </a:r>
            <a:r>
              <a:rPr lang="zh-CN" altLang="en-US" sz="3600" b="1" dirty="0">
                <a:latin typeface="Calibri" panose="020F0502020204030204" pitchFamily="34" charset="0"/>
              </a:rPr>
              <a:t>刚性设定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23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2586A59B-7867-4109-87AB-1B011D3C91DC}"/>
              </a:ext>
            </a:extLst>
          </p:cNvPr>
          <p:cNvSpPr txBox="1">
            <a:spLocks/>
          </p:cNvSpPr>
          <p:nvPr/>
        </p:nvSpPr>
        <p:spPr>
          <a:xfrm>
            <a:off x="199748" y="1389067"/>
            <a:ext cx="3562187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Calibri" panose="020F0502020204030204" pitchFamily="34" charset="0"/>
              </a:rPr>
              <a:t>刚性等级调整效果</a:t>
            </a:r>
            <a:endParaRPr lang="en-US" altLang="zh-CN" sz="2400" b="1" dirty="0">
              <a:latin typeface="Calibri" panose="020F050202020403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D588BA0-8827-4A1A-9414-94DD4FE8A3FE}"/>
              </a:ext>
            </a:extLst>
          </p:cNvPr>
          <p:cNvSpPr/>
          <p:nvPr/>
        </p:nvSpPr>
        <p:spPr>
          <a:xfrm>
            <a:off x="1225210" y="2416547"/>
            <a:ext cx="2081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1400" dirty="0">
                <a:solidFill>
                  <a:srgbClr val="0070C0"/>
                </a:solidFill>
                <a:latin typeface="+mn-ea"/>
              </a:rPr>
              <a:t>Rigid=15</a:t>
            </a:r>
          </a:p>
          <a:p>
            <a:pPr>
              <a:defRPr/>
            </a:pPr>
            <a:r>
              <a:rPr lang="en-US" altLang="zh-CN" sz="1400" dirty="0" err="1">
                <a:solidFill>
                  <a:srgbClr val="0070C0"/>
                </a:solidFill>
                <a:latin typeface="+mn-ea"/>
              </a:rPr>
              <a:t>kpafrc</a:t>
            </a:r>
            <a:r>
              <a:rPr lang="en-US" altLang="zh-CN" sz="1400" dirty="0">
                <a:solidFill>
                  <a:srgbClr val="0070C0"/>
                </a:solidFill>
                <a:latin typeface="+mn-ea"/>
              </a:rPr>
              <a:t>=0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47F8A95-2D56-461F-B76D-399450C3FBA8}"/>
              </a:ext>
            </a:extLst>
          </p:cNvPr>
          <p:cNvSpPr/>
          <p:nvPr/>
        </p:nvSpPr>
        <p:spPr>
          <a:xfrm>
            <a:off x="1225210" y="3956060"/>
            <a:ext cx="2081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1400" dirty="0">
                <a:solidFill>
                  <a:srgbClr val="0070C0"/>
                </a:solidFill>
                <a:latin typeface="+mn-ea"/>
              </a:rPr>
              <a:t>Rigid=22</a:t>
            </a:r>
          </a:p>
          <a:p>
            <a:pPr>
              <a:defRPr/>
            </a:pPr>
            <a:r>
              <a:rPr lang="en-US" altLang="zh-CN" sz="1400" dirty="0" err="1">
                <a:solidFill>
                  <a:srgbClr val="0070C0"/>
                </a:solidFill>
                <a:latin typeface="+mn-ea"/>
              </a:rPr>
              <a:t>kpafrc</a:t>
            </a:r>
            <a:r>
              <a:rPr lang="en-US" altLang="zh-CN" sz="1400" dirty="0">
                <a:solidFill>
                  <a:srgbClr val="0070C0"/>
                </a:solidFill>
                <a:latin typeface="+mn-ea"/>
              </a:rPr>
              <a:t>=0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2B9AC7E-5F14-4A68-84E0-512CEBEFE766}"/>
              </a:ext>
            </a:extLst>
          </p:cNvPr>
          <p:cNvSpPr/>
          <p:nvPr/>
        </p:nvSpPr>
        <p:spPr>
          <a:xfrm>
            <a:off x="1225210" y="5558757"/>
            <a:ext cx="2081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1400" dirty="0">
                <a:solidFill>
                  <a:srgbClr val="0070C0"/>
                </a:solidFill>
                <a:latin typeface="+mn-ea"/>
              </a:rPr>
              <a:t>Rigid=22</a:t>
            </a:r>
          </a:p>
          <a:p>
            <a:pPr>
              <a:buFontTx/>
              <a:buNone/>
              <a:defRPr/>
            </a:pPr>
            <a:r>
              <a:rPr lang="en-US" altLang="zh-CN" sz="1400" dirty="0" err="1">
                <a:solidFill>
                  <a:srgbClr val="0070C0"/>
                </a:solidFill>
                <a:latin typeface="+mn-ea"/>
              </a:rPr>
              <a:t>kpafrc</a:t>
            </a:r>
            <a:r>
              <a:rPr lang="en-US" altLang="zh-CN" sz="1400" dirty="0">
                <a:solidFill>
                  <a:srgbClr val="0070C0"/>
                </a:solidFill>
                <a:latin typeface="+mn-ea"/>
              </a:rPr>
              <a:t>=0.65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0D051F0-35B4-4552-BFEC-FB6C15FB8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801" y="5018050"/>
            <a:ext cx="4131540" cy="157956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8B97C5C-BCB9-4FB3-8E31-F2602213D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801" y="3429000"/>
            <a:ext cx="4126606" cy="157956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579FFE8-CF4A-4973-B2FC-CA0C9C598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801" y="1847545"/>
            <a:ext cx="4126607" cy="1581455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7025D2E9-972A-415F-991E-2E34F16C83F3}"/>
              </a:ext>
            </a:extLst>
          </p:cNvPr>
          <p:cNvSpPr/>
          <p:nvPr/>
        </p:nvSpPr>
        <p:spPr>
          <a:xfrm>
            <a:off x="3149387" y="2088667"/>
            <a:ext cx="315271" cy="150068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0AC82D50-73CC-4219-B198-2A5426DBA1DD}"/>
              </a:ext>
            </a:extLst>
          </p:cNvPr>
          <p:cNvSpPr/>
          <p:nvPr/>
        </p:nvSpPr>
        <p:spPr>
          <a:xfrm>
            <a:off x="4334152" y="3124559"/>
            <a:ext cx="315271" cy="150068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2462E18E-1E4A-418A-8768-38BFB24C0369}"/>
              </a:ext>
            </a:extLst>
          </p:cNvPr>
          <p:cNvSpPr/>
          <p:nvPr/>
        </p:nvSpPr>
        <p:spPr>
          <a:xfrm>
            <a:off x="4892381" y="2484407"/>
            <a:ext cx="315271" cy="150068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886F36B3-708F-4459-97C2-922091291870}"/>
              </a:ext>
            </a:extLst>
          </p:cNvPr>
          <p:cNvSpPr/>
          <p:nvPr/>
        </p:nvSpPr>
        <p:spPr>
          <a:xfrm>
            <a:off x="2852328" y="4311256"/>
            <a:ext cx="221381" cy="1902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54BC9963-FE0A-41B1-816A-8CF44082E58B}"/>
              </a:ext>
            </a:extLst>
          </p:cNvPr>
          <p:cNvSpPr/>
          <p:nvPr/>
        </p:nvSpPr>
        <p:spPr>
          <a:xfrm>
            <a:off x="4058721" y="4628413"/>
            <a:ext cx="221381" cy="1902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A770BC22-A258-425F-A84F-495928732C19}"/>
              </a:ext>
            </a:extLst>
          </p:cNvPr>
          <p:cNvSpPr/>
          <p:nvPr/>
        </p:nvSpPr>
        <p:spPr>
          <a:xfrm>
            <a:off x="4533665" y="4438213"/>
            <a:ext cx="221381" cy="1902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30B812E7-DF7B-4DE5-AD6C-DA74985012A2}"/>
              </a:ext>
            </a:extLst>
          </p:cNvPr>
          <p:cNvSpPr/>
          <p:nvPr/>
        </p:nvSpPr>
        <p:spPr>
          <a:xfrm>
            <a:off x="2852327" y="5995406"/>
            <a:ext cx="221381" cy="1902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D453F433-83C6-4EB1-B998-5AEED37D0E3F}"/>
              </a:ext>
            </a:extLst>
          </p:cNvPr>
          <p:cNvSpPr/>
          <p:nvPr/>
        </p:nvSpPr>
        <p:spPr>
          <a:xfrm>
            <a:off x="4058720" y="6194691"/>
            <a:ext cx="221381" cy="1902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8379E87-BEB8-4256-A9BC-F74908FC3519}"/>
              </a:ext>
            </a:extLst>
          </p:cNvPr>
          <p:cNvSpPr/>
          <p:nvPr/>
        </p:nvSpPr>
        <p:spPr>
          <a:xfrm>
            <a:off x="4499953" y="6099591"/>
            <a:ext cx="221381" cy="1902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857A800-24D7-4DF1-B4E3-3BAA933C825F}"/>
              </a:ext>
            </a:extLst>
          </p:cNvPr>
          <p:cNvSpPr/>
          <p:nvPr/>
        </p:nvSpPr>
        <p:spPr>
          <a:xfrm>
            <a:off x="3344201" y="1446735"/>
            <a:ext cx="3658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1400" dirty="0">
                <a:solidFill>
                  <a:srgbClr val="0070C0"/>
                </a:solidFill>
                <a:latin typeface="+mn-ea"/>
              </a:rPr>
              <a:t>acc=</a:t>
            </a:r>
            <a:r>
              <a:rPr lang="en-US" altLang="zh-CN" sz="1400" dirty="0" err="1">
                <a:solidFill>
                  <a:srgbClr val="0070C0"/>
                </a:solidFill>
                <a:latin typeface="+mn-ea"/>
              </a:rPr>
              <a:t>dec</a:t>
            </a:r>
            <a:r>
              <a:rPr lang="en-US" altLang="zh-CN" sz="1400" dirty="0">
                <a:solidFill>
                  <a:srgbClr val="0070C0"/>
                </a:solidFill>
                <a:latin typeface="+mn-ea"/>
              </a:rPr>
              <a:t>=100000rpm/s, </a:t>
            </a:r>
            <a:r>
              <a:rPr lang="en-US" altLang="zh-CN" sz="1400" dirty="0" err="1">
                <a:solidFill>
                  <a:srgbClr val="0070C0"/>
                </a:solidFill>
                <a:latin typeface="+mn-ea"/>
              </a:rPr>
              <a:t>ptpvcmd</a:t>
            </a:r>
            <a:r>
              <a:rPr lang="en-US" altLang="zh-CN" sz="1400" dirty="0">
                <a:solidFill>
                  <a:srgbClr val="0070C0"/>
                </a:solidFill>
                <a:latin typeface="+mn-ea"/>
              </a:rPr>
              <a:t>=3000rpm</a:t>
            </a:r>
          </a:p>
        </p:txBody>
      </p:sp>
    </p:spTree>
    <p:extLst>
      <p:ext uri="{BB962C8B-B14F-4D97-AF65-F5344CB8AC3E}">
        <p14:creationId xmlns:p14="http://schemas.microsoft.com/office/powerpoint/2010/main" val="3749596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4.</a:t>
            </a:r>
            <a:r>
              <a:rPr lang="zh-CN" altLang="en-US" sz="3600" b="1" dirty="0">
                <a:latin typeface="Calibri" panose="020F0502020204030204" pitchFamily="34" charset="0"/>
              </a:rPr>
              <a:t> 高频共振抑振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24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15323" y="2006306"/>
            <a:ext cx="496674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  <a:tabLst>
                <a:tab pos="304800" algn="r"/>
                <a:tab pos="2636838" algn="ctr"/>
                <a:tab pos="5273675" algn="r"/>
              </a:tabLst>
              <a:defRPr/>
            </a:pPr>
            <a:r>
              <a:rPr lang="zh-CN" altLang="en-US" sz="1400" dirty="0">
                <a:solidFill>
                  <a:srgbClr val="0070C0"/>
                </a:solidFill>
                <a:latin typeface="+mn-ea"/>
              </a:rPr>
              <a:t>设备</a:t>
            </a:r>
            <a:r>
              <a:rPr lang="zh-CN" altLang="en-US" sz="1400" dirty="0">
                <a:solidFill>
                  <a:srgbClr val="0070C0"/>
                </a:solidFill>
                <a:latin typeface="+mn-ea"/>
                <a:ea typeface="+mn-ea"/>
              </a:rPr>
              <a:t>调试过程中，如果机械刚性较弱，在刚性等级由低至高提升的过程中，可能会出现机械共振，可通过自适应陷波器抑制共振。共振抑制后，如果响应性能仍然不够，则可以继续提高刚性等级；</a:t>
            </a:r>
            <a:endParaRPr lang="en-US" altLang="zh-CN" sz="1400" dirty="0">
              <a:solidFill>
                <a:srgbClr val="0070C0"/>
              </a:solidFill>
              <a:latin typeface="+mn-ea"/>
              <a:ea typeface="+mn-ea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  <a:tabLst>
                <a:tab pos="304800" algn="r"/>
                <a:tab pos="2636838" algn="ctr"/>
                <a:tab pos="5273675" algn="r"/>
              </a:tabLst>
              <a:defRPr/>
            </a:pPr>
            <a:endParaRPr lang="en-US" altLang="zh-CN" sz="1400" dirty="0">
              <a:solidFill>
                <a:srgbClr val="0070C0"/>
              </a:solidFill>
              <a:latin typeface="+mn-ea"/>
              <a:ea typeface="+mn-ea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  <a:tabLst>
                <a:tab pos="304800" algn="r"/>
                <a:tab pos="2636838" algn="ctr"/>
                <a:tab pos="5273675" algn="r"/>
              </a:tabLst>
              <a:defRPr/>
            </a:pPr>
            <a:r>
              <a:rPr lang="en-US" altLang="zh-CN" sz="1400" dirty="0" smtClean="0">
                <a:solidFill>
                  <a:srgbClr val="0070C0"/>
                </a:solidFill>
                <a:latin typeface="+mn-ea"/>
              </a:rPr>
              <a:t>BD3E</a:t>
            </a:r>
            <a:r>
              <a:rPr lang="zh-CN" altLang="en-US" sz="1400" dirty="0">
                <a:solidFill>
                  <a:srgbClr val="0070C0"/>
                </a:solidFill>
                <a:latin typeface="+mn-ea"/>
              </a:rPr>
              <a:t>默认开启自适应陷波器，检测到共振频率后自动设定陷波器的相关参数，并自适应跟随共振频率的变化；</a:t>
            </a:r>
            <a:endParaRPr lang="en-US" altLang="zh-CN" sz="1400" dirty="0">
              <a:solidFill>
                <a:srgbClr val="0070C0"/>
              </a:solidFill>
              <a:latin typeface="+mn-ea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  <a:tabLst>
                <a:tab pos="304800" algn="r"/>
                <a:tab pos="2636838" algn="ctr"/>
                <a:tab pos="5273675" algn="r"/>
              </a:tabLst>
              <a:defRPr/>
            </a:pPr>
            <a:endParaRPr lang="zh-TW" altLang="en-US" sz="1400" dirty="0">
              <a:solidFill>
                <a:srgbClr val="0070C0"/>
              </a:solidFill>
              <a:latin typeface="+mn-ea"/>
              <a:ea typeface="+mn-ea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  <a:tabLst>
                <a:tab pos="304800" algn="r"/>
                <a:tab pos="2636838" algn="ctr"/>
                <a:tab pos="5273675" algn="r"/>
              </a:tabLst>
              <a:defRPr/>
            </a:pPr>
            <a:r>
              <a:rPr lang="en-US" altLang="zh-CN" sz="1400" dirty="0" smtClean="0">
                <a:solidFill>
                  <a:srgbClr val="0070C0"/>
                </a:solidFill>
                <a:latin typeface="+mn-ea"/>
              </a:rPr>
              <a:t>BD3E</a:t>
            </a:r>
            <a:r>
              <a:rPr lang="zh-CN" altLang="en-US" sz="1400" dirty="0">
                <a:solidFill>
                  <a:srgbClr val="0070C0"/>
                </a:solidFill>
                <a:latin typeface="+mn-ea"/>
              </a:rPr>
              <a:t>可通过命令一键拷贝自适应滤波器参数至手动陷波滤波器，提高使用便捷性。</a:t>
            </a:r>
            <a:endParaRPr lang="en-US" altLang="zh-CN" sz="1400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5566495" y="2006306"/>
            <a:ext cx="3301800" cy="3205371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F1EFF7FA-2E98-410D-A97A-81764AB9986A}"/>
              </a:ext>
            </a:extLst>
          </p:cNvPr>
          <p:cNvSpPr txBox="1">
            <a:spLocks/>
          </p:cNvSpPr>
          <p:nvPr/>
        </p:nvSpPr>
        <p:spPr>
          <a:xfrm>
            <a:off x="199748" y="1389067"/>
            <a:ext cx="3562187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Calibri" panose="020F0502020204030204" pitchFamily="34" charset="0"/>
              </a:rPr>
              <a:t>陷波器</a:t>
            </a:r>
            <a:endParaRPr lang="en-US" altLang="zh-CN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660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4.</a:t>
            </a:r>
            <a:r>
              <a:rPr lang="zh-CN" altLang="en-US" sz="3600" b="1" dirty="0">
                <a:latin typeface="Calibri" panose="020F0502020204030204" pitchFamily="34" charset="0"/>
              </a:rPr>
              <a:t> 高频共振抑振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25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F1EFF7FA-2E98-410D-A97A-81764AB9986A}"/>
              </a:ext>
            </a:extLst>
          </p:cNvPr>
          <p:cNvSpPr txBox="1">
            <a:spLocks/>
          </p:cNvSpPr>
          <p:nvPr/>
        </p:nvSpPr>
        <p:spPr>
          <a:xfrm>
            <a:off x="199748" y="1389067"/>
            <a:ext cx="3562187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Calibri" panose="020F0502020204030204" pitchFamily="34" charset="0"/>
              </a:rPr>
              <a:t>陷波器相关参数</a:t>
            </a:r>
            <a:endParaRPr lang="en-US" altLang="zh-CN" sz="2400" b="1" dirty="0">
              <a:latin typeface="Calibri" panose="020F05020202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66A708-45EC-43D7-AA45-9757D06FDB3B}"/>
              </a:ext>
            </a:extLst>
          </p:cNvPr>
          <p:cNvSpPr/>
          <p:nvPr/>
        </p:nvSpPr>
        <p:spPr>
          <a:xfrm>
            <a:off x="503904" y="1958596"/>
            <a:ext cx="8268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dirty="0" smtClean="0">
                <a:solidFill>
                  <a:srgbClr val="0070C0"/>
                </a:solidFill>
                <a:latin typeface="+mn-ea"/>
              </a:rPr>
              <a:t>BD3E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有两组陷波器，陷波器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2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可作为自适应陷波器。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926F036-793A-494B-B348-FB7451D2A794}"/>
              </a:ext>
            </a:extLst>
          </p:cNvPr>
          <p:cNvSpPr/>
          <p:nvPr/>
        </p:nvSpPr>
        <p:spPr>
          <a:xfrm>
            <a:off x="574281" y="2371362"/>
            <a:ext cx="826861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ANFEN</a:t>
            </a:r>
            <a:r>
              <a:rPr lang="zh-CN" altLang="en-US" sz="1200" dirty="0">
                <a:solidFill>
                  <a:srgbClr val="0070C0"/>
                </a:solidFill>
                <a:latin typeface="+mn-ea"/>
              </a:rPr>
              <a:t>：自适应陷波器功能。</a:t>
            </a: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0</a:t>
            </a:r>
            <a:r>
              <a:rPr lang="zh-CN" altLang="en-US" sz="1200" dirty="0">
                <a:solidFill>
                  <a:srgbClr val="0070C0"/>
                </a:solidFill>
                <a:latin typeface="+mn-ea"/>
              </a:rPr>
              <a:t>表示关闭，</a:t>
            </a: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1</a:t>
            </a:r>
            <a:r>
              <a:rPr lang="zh-CN" altLang="en-US" sz="1200" dirty="0">
                <a:solidFill>
                  <a:srgbClr val="0070C0"/>
                </a:solidFill>
                <a:latin typeface="+mn-ea"/>
              </a:rPr>
              <a:t>表示开启，默认为</a:t>
            </a: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1</a:t>
            </a:r>
            <a:r>
              <a:rPr lang="zh-CN" altLang="en-US" sz="1200" dirty="0">
                <a:solidFill>
                  <a:srgbClr val="0070C0"/>
                </a:solidFill>
                <a:latin typeface="+mn-ea"/>
              </a:rPr>
              <a:t>。</a:t>
            </a:r>
            <a:endParaRPr lang="en-US" altLang="zh-CN" sz="1200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NOTCHMODE</a:t>
            </a:r>
            <a:r>
              <a:rPr lang="zh-CN" altLang="en-US" sz="1200" dirty="0">
                <a:solidFill>
                  <a:srgbClr val="0070C0"/>
                </a:solidFill>
                <a:latin typeface="+mn-ea"/>
              </a:rPr>
              <a:t>：</a:t>
            </a:r>
            <a:r>
              <a:rPr lang="zh-CN" altLang="zh-CN" sz="1200" dirty="0">
                <a:solidFill>
                  <a:srgbClr val="0070C0"/>
                </a:solidFill>
                <a:latin typeface="+mn-ea"/>
              </a:rPr>
              <a:t>配置为</a:t>
            </a: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1</a:t>
            </a:r>
            <a:r>
              <a:rPr lang="zh-CN" altLang="zh-CN" sz="1200" dirty="0">
                <a:solidFill>
                  <a:srgbClr val="0070C0"/>
                </a:solidFill>
                <a:latin typeface="+mn-ea"/>
              </a:rPr>
              <a:t>，第一组陷波器使能</a:t>
            </a:r>
            <a:r>
              <a:rPr lang="zh-CN" altLang="en-US" sz="1200" dirty="0">
                <a:solidFill>
                  <a:srgbClr val="0070C0"/>
                </a:solidFill>
                <a:latin typeface="+mn-ea"/>
              </a:rPr>
              <a:t>，默认为</a:t>
            </a: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1</a:t>
            </a:r>
            <a:r>
              <a:rPr lang="zh-CN" altLang="en-US" sz="1200" dirty="0">
                <a:solidFill>
                  <a:srgbClr val="0070C0"/>
                </a:solidFill>
                <a:latin typeface="+mn-ea"/>
              </a:rPr>
              <a:t>。</a:t>
            </a:r>
            <a:endParaRPr lang="zh-CN" altLang="zh-CN" sz="1200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NOTCHCENTER</a:t>
            </a:r>
            <a:r>
              <a:rPr lang="zh-CN" altLang="en-US" sz="1200" dirty="0">
                <a:solidFill>
                  <a:srgbClr val="0070C0"/>
                </a:solidFill>
                <a:latin typeface="+mn-ea"/>
              </a:rPr>
              <a:t>：</a:t>
            </a:r>
            <a:r>
              <a:rPr lang="zh-CN" altLang="zh-CN" sz="1200" dirty="0">
                <a:solidFill>
                  <a:srgbClr val="0070C0"/>
                </a:solidFill>
                <a:latin typeface="+mn-ea"/>
              </a:rPr>
              <a:t>第一组陷波器中心频率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NOTCHBW</a:t>
            </a:r>
            <a:r>
              <a:rPr lang="zh-CN" altLang="en-US" sz="1200" dirty="0">
                <a:solidFill>
                  <a:srgbClr val="0070C0"/>
                </a:solidFill>
                <a:latin typeface="+mn-ea"/>
              </a:rPr>
              <a:t>：</a:t>
            </a:r>
            <a:r>
              <a:rPr lang="zh-CN" altLang="zh-CN" sz="1200" dirty="0">
                <a:solidFill>
                  <a:srgbClr val="0070C0"/>
                </a:solidFill>
                <a:latin typeface="+mn-ea"/>
              </a:rPr>
              <a:t>第一组陷波器陷波宽度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NOTCHDEP</a:t>
            </a:r>
            <a:r>
              <a:rPr lang="zh-CN" altLang="en-US" sz="1200" dirty="0">
                <a:solidFill>
                  <a:srgbClr val="0070C0"/>
                </a:solidFill>
                <a:latin typeface="+mn-ea"/>
              </a:rPr>
              <a:t>：</a:t>
            </a:r>
            <a:r>
              <a:rPr lang="zh-CN" altLang="zh-CN" sz="1200" dirty="0">
                <a:solidFill>
                  <a:srgbClr val="0070C0"/>
                </a:solidFill>
                <a:latin typeface="+mn-ea"/>
              </a:rPr>
              <a:t>第一组陷波器陷波深度</a:t>
            </a:r>
          </a:p>
          <a:p>
            <a:pPr>
              <a:lnSpc>
                <a:spcPct val="150000"/>
              </a:lnSpc>
              <a:defRPr/>
            </a:pPr>
            <a:endParaRPr lang="en-US" altLang="zh-CN" sz="1200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1200" dirty="0">
                <a:solidFill>
                  <a:srgbClr val="0070C0"/>
                </a:solidFill>
                <a:latin typeface="+mn-ea"/>
              </a:rPr>
              <a:t>第二组可设置为手动，也可设置为自动</a:t>
            </a:r>
            <a:r>
              <a:rPr lang="zh-CN" altLang="en-US" sz="1200" dirty="0">
                <a:solidFill>
                  <a:srgbClr val="0070C0"/>
                </a:solidFill>
                <a:latin typeface="+mn-ea"/>
              </a:rPr>
              <a:t>。</a:t>
            </a:r>
            <a:endParaRPr lang="zh-CN" altLang="zh-CN" sz="1200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NOTCH2MODE</a:t>
            </a:r>
            <a:r>
              <a:rPr lang="zh-CN" altLang="en-US" sz="1200" dirty="0">
                <a:solidFill>
                  <a:srgbClr val="0070C0"/>
                </a:solidFill>
                <a:latin typeface="+mn-ea"/>
              </a:rPr>
              <a:t>：</a:t>
            </a:r>
            <a:r>
              <a:rPr lang="zh-CN" altLang="zh-CN" sz="1200" dirty="0">
                <a:solidFill>
                  <a:srgbClr val="0070C0"/>
                </a:solidFill>
                <a:latin typeface="+mn-ea"/>
              </a:rPr>
              <a:t>配置为</a:t>
            </a: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1</a:t>
            </a:r>
            <a:r>
              <a:rPr lang="zh-CN" altLang="zh-CN" sz="1200" dirty="0">
                <a:solidFill>
                  <a:srgbClr val="0070C0"/>
                </a:solidFill>
                <a:latin typeface="+mn-ea"/>
              </a:rPr>
              <a:t>，第二组陷波器使能</a:t>
            </a:r>
            <a:r>
              <a:rPr lang="zh-CN" altLang="en-US" sz="1200" dirty="0">
                <a:solidFill>
                  <a:srgbClr val="0070C0"/>
                </a:solidFill>
                <a:latin typeface="+mn-ea"/>
              </a:rPr>
              <a:t>，默认为</a:t>
            </a: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1</a:t>
            </a:r>
            <a:r>
              <a:rPr lang="zh-CN" altLang="en-US" sz="1200" dirty="0">
                <a:solidFill>
                  <a:srgbClr val="0070C0"/>
                </a:solidFill>
                <a:latin typeface="+mn-ea"/>
              </a:rPr>
              <a:t>。</a:t>
            </a:r>
            <a:endParaRPr lang="zh-CN" altLang="zh-CN" sz="1200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NOTCH2CENTER</a:t>
            </a:r>
            <a:r>
              <a:rPr lang="zh-CN" altLang="en-US" sz="1200" dirty="0">
                <a:solidFill>
                  <a:srgbClr val="0070C0"/>
                </a:solidFill>
                <a:latin typeface="+mn-ea"/>
              </a:rPr>
              <a:t>：</a:t>
            </a:r>
            <a:r>
              <a:rPr lang="zh-CN" altLang="zh-CN" sz="1200" dirty="0">
                <a:solidFill>
                  <a:srgbClr val="0070C0"/>
                </a:solidFill>
                <a:latin typeface="+mn-ea"/>
              </a:rPr>
              <a:t>第二组陷波器中心频率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NOTCH2BW</a:t>
            </a:r>
            <a:r>
              <a:rPr lang="zh-CN" altLang="en-US" sz="1200" dirty="0">
                <a:solidFill>
                  <a:srgbClr val="0070C0"/>
                </a:solidFill>
                <a:latin typeface="+mn-ea"/>
              </a:rPr>
              <a:t>：</a:t>
            </a:r>
            <a:r>
              <a:rPr lang="zh-CN" altLang="zh-CN" sz="1200" dirty="0">
                <a:solidFill>
                  <a:srgbClr val="0070C0"/>
                </a:solidFill>
                <a:latin typeface="+mn-ea"/>
              </a:rPr>
              <a:t>第二组陷波器陷波宽度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NOTCH2DEP</a:t>
            </a:r>
            <a:r>
              <a:rPr lang="zh-CN" altLang="en-US" sz="1200" dirty="0">
                <a:solidFill>
                  <a:srgbClr val="0070C0"/>
                </a:solidFill>
                <a:latin typeface="+mn-ea"/>
              </a:rPr>
              <a:t>：</a:t>
            </a:r>
            <a:r>
              <a:rPr lang="zh-CN" altLang="zh-CN" sz="1200" dirty="0">
                <a:solidFill>
                  <a:srgbClr val="0070C0"/>
                </a:solidFill>
                <a:latin typeface="+mn-ea"/>
              </a:rPr>
              <a:t>第二组陷波器陷波深度</a:t>
            </a:r>
            <a:endParaRPr lang="en-US" altLang="zh-CN" sz="1200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200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NOTCHDUMP</a:t>
            </a:r>
            <a:r>
              <a:rPr lang="zh-CN" altLang="en-US" sz="1200" dirty="0">
                <a:solidFill>
                  <a:srgbClr val="0070C0"/>
                </a:solidFill>
                <a:latin typeface="+mn-ea"/>
              </a:rPr>
              <a:t>：</a:t>
            </a:r>
            <a:r>
              <a:rPr lang="zh-CN" altLang="zh-CN" sz="1200" dirty="0">
                <a:solidFill>
                  <a:srgbClr val="0070C0"/>
                </a:solidFill>
                <a:latin typeface="+mn-ea"/>
              </a:rPr>
              <a:t>将第二组陷波器的参数全部拷贝给第一组陷波器，第二组陷波器的参数使用默认值重新初始化</a:t>
            </a:r>
          </a:p>
          <a:p>
            <a:pPr>
              <a:lnSpc>
                <a:spcPct val="150000"/>
              </a:lnSpc>
              <a:defRPr/>
            </a:pPr>
            <a:endParaRPr lang="zh-CN" altLang="zh-CN" sz="1200" dirty="0">
              <a:solidFill>
                <a:srgbClr val="0070C0"/>
              </a:solidFill>
              <a:latin typeface="+mn-ea"/>
            </a:endParaRPr>
          </a:p>
          <a:p>
            <a:pPr>
              <a:buFontTx/>
              <a:buNone/>
              <a:defRPr/>
            </a:pP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pPr>
              <a:buFontTx/>
              <a:buNone/>
              <a:defRPr/>
            </a:pP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pPr>
              <a:buFontTx/>
              <a:buNone/>
              <a:defRPr/>
            </a:pPr>
            <a:endParaRPr lang="en-US" altLang="zh-CN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25F5CFD-55FA-48F5-B21E-F5775285C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803" y="2327928"/>
            <a:ext cx="3275054" cy="3353781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B418EF5-8150-49B7-BCEE-D090F98FB6EC}"/>
              </a:ext>
            </a:extLst>
          </p:cNvPr>
          <p:cNvSpPr/>
          <p:nvPr/>
        </p:nvSpPr>
        <p:spPr>
          <a:xfrm>
            <a:off x="4802746" y="4227867"/>
            <a:ext cx="3639918" cy="122302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010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26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466AFFF-1FA0-4000-B5E6-C1C723B83058}"/>
              </a:ext>
            </a:extLst>
          </p:cNvPr>
          <p:cNvSpPr txBox="1"/>
          <p:nvPr/>
        </p:nvSpPr>
        <p:spPr>
          <a:xfrm>
            <a:off x="2133347" y="2845350"/>
            <a:ext cx="4716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第三部分 功能配置</a:t>
            </a:r>
            <a:endParaRPr lang="en-US" altLang="zh-CN" sz="4000" b="1" dirty="0"/>
          </a:p>
        </p:txBody>
      </p:sp>
    </p:spTree>
    <p:extLst>
      <p:ext uri="{BB962C8B-B14F-4D97-AF65-F5344CB8AC3E}">
        <p14:creationId xmlns:p14="http://schemas.microsoft.com/office/powerpoint/2010/main" val="345236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1. </a:t>
            </a:r>
            <a:r>
              <a:rPr lang="zh-CN" altLang="en-US" sz="3600" b="1" dirty="0">
                <a:latin typeface="Calibri" panose="020F0502020204030204" pitchFamily="34" charset="0"/>
              </a:rPr>
              <a:t>配置内容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27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61DA5509-2DD2-4AFC-B467-B3170D6351A5}"/>
              </a:ext>
            </a:extLst>
          </p:cNvPr>
          <p:cNvSpPr txBox="1">
            <a:spLocks/>
          </p:cNvSpPr>
          <p:nvPr/>
        </p:nvSpPr>
        <p:spPr>
          <a:xfrm>
            <a:off x="456122" y="1393715"/>
            <a:ext cx="7876028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 smtClean="0">
                <a:solidFill>
                  <a:srgbClr val="0070C0"/>
                </a:solidFill>
                <a:latin typeface="+mn-ea"/>
                <a:ea typeface="+mn-ea"/>
                <a:cs typeface="+mn-cs"/>
              </a:rPr>
              <a:t>驱动器</a:t>
            </a:r>
            <a:r>
              <a:rPr lang="zh-CN" altLang="en-US" sz="1800" dirty="0">
                <a:solidFill>
                  <a:srgbClr val="0070C0"/>
                </a:solidFill>
                <a:latin typeface="+mn-ea"/>
                <a:ea typeface="+mn-ea"/>
                <a:cs typeface="+mn-cs"/>
              </a:rPr>
              <a:t>只有</a:t>
            </a:r>
            <a:r>
              <a:rPr lang="en-US" altLang="zh-CN" sz="1800" dirty="0" err="1" smtClean="0">
                <a:solidFill>
                  <a:srgbClr val="0070C0"/>
                </a:solidFill>
                <a:latin typeface="+mn-ea"/>
                <a:ea typeface="+mn-ea"/>
                <a:cs typeface="+mn-cs"/>
              </a:rPr>
              <a:t>Ethercat</a:t>
            </a:r>
            <a:r>
              <a:rPr lang="zh-CN" altLang="en-US" sz="1800" dirty="0">
                <a:solidFill>
                  <a:srgbClr val="0070C0"/>
                </a:solidFill>
                <a:latin typeface="+mn-ea"/>
                <a:ea typeface="+mn-ea"/>
                <a:cs typeface="+mn-cs"/>
              </a:rPr>
              <a:t>总</a:t>
            </a:r>
            <a:r>
              <a:rPr lang="zh-CN" altLang="en-US" sz="1800" dirty="0" smtClean="0">
                <a:solidFill>
                  <a:srgbClr val="0070C0"/>
                </a:solidFill>
                <a:latin typeface="+mn-ea"/>
                <a:ea typeface="+mn-ea"/>
                <a:cs typeface="+mn-cs"/>
              </a:rPr>
              <a:t>线型。</a:t>
            </a:r>
            <a:r>
              <a:rPr lang="zh-CN" altLang="en-US" sz="1800" dirty="0">
                <a:solidFill>
                  <a:srgbClr val="0070C0"/>
                </a:solidFill>
                <a:latin typeface="+mn-ea"/>
                <a:ea typeface="+mn-ea"/>
                <a:cs typeface="+mn-cs"/>
              </a:rPr>
              <a:t>可通过设置向导对相关的参数进行设置。</a:t>
            </a:r>
            <a:endParaRPr lang="en-US" altLang="zh-CN" sz="1800" dirty="0">
              <a:solidFill>
                <a:srgbClr val="0070C0"/>
              </a:solidFill>
              <a:latin typeface="+mn-ea"/>
              <a:ea typeface="+mn-ea"/>
              <a:cs typeface="+mn-cs"/>
            </a:endParaRPr>
          </a:p>
          <a:p>
            <a:pPr marL="457200" indent="-457200" algn="l">
              <a:buFont typeface="Wingdings" panose="05000000000000000000" pitchFamily="2" charset="2"/>
              <a:buChar char="n"/>
            </a:pPr>
            <a:endParaRPr lang="en-US" altLang="zh-CN" sz="2400" b="1" dirty="0">
              <a:latin typeface="Calibri" panose="020F050202020403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A982C98-7C24-48B7-94A7-C22B79842BF1}"/>
              </a:ext>
            </a:extLst>
          </p:cNvPr>
          <p:cNvSpPr/>
          <p:nvPr/>
        </p:nvSpPr>
        <p:spPr>
          <a:xfrm>
            <a:off x="456122" y="2168950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/>
              <a:t>总线型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9976B50-66F2-48B9-9D65-393974ED4F31}"/>
              </a:ext>
            </a:extLst>
          </p:cNvPr>
          <p:cNvSpPr/>
          <p:nvPr/>
        </p:nvSpPr>
        <p:spPr>
          <a:xfrm>
            <a:off x="796529" y="2581088"/>
            <a:ext cx="25506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设置总线模式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设置总线单圈脉冲数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配置</a:t>
            </a:r>
            <a:r>
              <a:rPr lang="en-US" altLang="zh-CN" dirty="0"/>
              <a:t>IO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3094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480B93B-64D3-4018-ACDC-F088F0C85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9" y="1244026"/>
            <a:ext cx="5673090" cy="3497580"/>
          </a:xfrm>
          <a:prstGeom prst="rect">
            <a:avLst/>
          </a:prstGeom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3FD5B9E4-BE18-4CC4-96D0-15F55F94FA9C}"/>
              </a:ext>
            </a:extLst>
          </p:cNvPr>
          <p:cNvSpPr/>
          <p:nvPr/>
        </p:nvSpPr>
        <p:spPr>
          <a:xfrm>
            <a:off x="37187" y="1860964"/>
            <a:ext cx="610883" cy="14839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2.</a:t>
            </a:r>
            <a:r>
              <a:rPr lang="zh-CN" altLang="en-US" sz="3600" b="1" dirty="0">
                <a:latin typeface="Calibri" panose="020F0502020204030204" pitchFamily="34" charset="0"/>
              </a:rPr>
              <a:t> 总线型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28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70D81BD-4AF3-4812-93B2-8A157E312CC9}"/>
              </a:ext>
            </a:extLst>
          </p:cNvPr>
          <p:cNvSpPr/>
          <p:nvPr/>
        </p:nvSpPr>
        <p:spPr>
          <a:xfrm>
            <a:off x="3005529" y="1431156"/>
            <a:ext cx="19752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1400" dirty="0">
                <a:solidFill>
                  <a:srgbClr val="FF0000"/>
                </a:solidFill>
                <a:latin typeface="+mn-ea"/>
              </a:rPr>
              <a:t>第一步 设置总线模式</a:t>
            </a:r>
            <a:endParaRPr lang="en-US" altLang="zh-CN" sz="14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B8A7DED-FA98-4658-A2E8-6D1538839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66" y="1694068"/>
            <a:ext cx="5673090" cy="349377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E708F811-09F5-405D-B8B7-7A3BED7ADD92}"/>
              </a:ext>
            </a:extLst>
          </p:cNvPr>
          <p:cNvSpPr/>
          <p:nvPr/>
        </p:nvSpPr>
        <p:spPr>
          <a:xfrm>
            <a:off x="3528686" y="1869842"/>
            <a:ext cx="3901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1400" dirty="0">
                <a:solidFill>
                  <a:srgbClr val="FF0000"/>
                </a:solidFill>
                <a:latin typeface="+mn-ea"/>
              </a:rPr>
              <a:t>第二步 设置工作模式，通常不需要设置</a:t>
            </a:r>
            <a:endParaRPr lang="en-US" altLang="zh-CN" sz="14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AF6B005-ADF9-4BCD-9944-900944594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103" y="2135206"/>
            <a:ext cx="5673090" cy="349758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D6FE34F-3718-44AE-B081-1DCD160545AD}"/>
              </a:ext>
            </a:extLst>
          </p:cNvPr>
          <p:cNvSpPr/>
          <p:nvPr/>
        </p:nvSpPr>
        <p:spPr>
          <a:xfrm>
            <a:off x="4065550" y="2317196"/>
            <a:ext cx="35426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1400" dirty="0">
                <a:solidFill>
                  <a:srgbClr val="FF0000"/>
                </a:solidFill>
                <a:latin typeface="+mn-ea"/>
              </a:rPr>
              <a:t>第三步 设置</a:t>
            </a:r>
            <a:r>
              <a:rPr lang="en-US" altLang="zh-CN" sz="1400" dirty="0">
                <a:solidFill>
                  <a:srgbClr val="FF0000"/>
                </a:solidFill>
                <a:latin typeface="+mn-ea"/>
              </a:rPr>
              <a:t>PDO</a:t>
            </a:r>
            <a:r>
              <a:rPr lang="zh-CN" altLang="en-US" sz="1400" dirty="0">
                <a:solidFill>
                  <a:srgbClr val="FF0000"/>
                </a:solidFill>
                <a:latin typeface="+mn-ea"/>
              </a:rPr>
              <a:t>映射，通常不需要设置</a:t>
            </a:r>
            <a:endParaRPr lang="en-US" altLang="zh-CN" sz="14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97623A2-4027-43F3-B17C-352055703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365" y="2590667"/>
            <a:ext cx="5676900" cy="350139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851E87A-99DF-4DAF-B4C7-268B13153147}"/>
              </a:ext>
            </a:extLst>
          </p:cNvPr>
          <p:cNvSpPr/>
          <p:nvPr/>
        </p:nvSpPr>
        <p:spPr>
          <a:xfrm>
            <a:off x="4570748" y="2773305"/>
            <a:ext cx="4413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1400" dirty="0">
                <a:solidFill>
                  <a:srgbClr val="FF0000"/>
                </a:solidFill>
                <a:latin typeface="+mn-ea"/>
              </a:rPr>
              <a:t>第四步 设置总线单圈脉冲数，默认为编码器分辨率</a:t>
            </a:r>
            <a:endParaRPr lang="en-US" altLang="zh-CN" sz="1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9DF74137-25B2-404A-905E-30238D06BD50}"/>
              </a:ext>
            </a:extLst>
          </p:cNvPr>
          <p:cNvSpPr/>
          <p:nvPr/>
        </p:nvSpPr>
        <p:spPr>
          <a:xfrm>
            <a:off x="3819320" y="4478434"/>
            <a:ext cx="997123" cy="3077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6043D4B-07B8-4B8F-9840-083A8B99C0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1304" y="3062315"/>
            <a:ext cx="5673090" cy="350520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029DF4E8-E2C3-4B75-ABF9-FAA7EBE70C75}"/>
              </a:ext>
            </a:extLst>
          </p:cNvPr>
          <p:cNvSpPr/>
          <p:nvPr/>
        </p:nvSpPr>
        <p:spPr>
          <a:xfrm>
            <a:off x="5093188" y="3251715"/>
            <a:ext cx="29663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1400" dirty="0">
                <a:solidFill>
                  <a:srgbClr val="FF0000"/>
                </a:solidFill>
                <a:latin typeface="+mn-ea"/>
              </a:rPr>
              <a:t>第五步 设置</a:t>
            </a:r>
            <a:r>
              <a:rPr lang="en-US" altLang="zh-CN" sz="1400" dirty="0">
                <a:solidFill>
                  <a:srgbClr val="FF0000"/>
                </a:solidFill>
                <a:latin typeface="+mn-ea"/>
              </a:rPr>
              <a:t>IO</a:t>
            </a:r>
            <a:r>
              <a:rPr lang="zh-CN" altLang="en-US" sz="1400" dirty="0">
                <a:solidFill>
                  <a:srgbClr val="FF0000"/>
                </a:solidFill>
                <a:latin typeface="+mn-ea"/>
              </a:rPr>
              <a:t>功能</a:t>
            </a:r>
            <a:endParaRPr lang="en-US" altLang="zh-CN" sz="14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66DAE06-D36A-43E4-A00C-E50C7E35E4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8123" y="3524217"/>
            <a:ext cx="5665470" cy="350139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7E69B4C0-84D6-44D4-9EA3-04BEB46C345F}"/>
              </a:ext>
            </a:extLst>
          </p:cNvPr>
          <p:cNvSpPr/>
          <p:nvPr/>
        </p:nvSpPr>
        <p:spPr>
          <a:xfrm>
            <a:off x="5640295" y="3707190"/>
            <a:ext cx="29663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1400" dirty="0">
                <a:solidFill>
                  <a:srgbClr val="FF0000"/>
                </a:solidFill>
                <a:latin typeface="+mn-ea"/>
              </a:rPr>
              <a:t>第六步 设置回零，通常不需要设置</a:t>
            </a:r>
            <a:endParaRPr lang="en-US" altLang="zh-CN" sz="14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931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4" grpId="0" animBg="1"/>
      <p:bldP spid="19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4.</a:t>
            </a:r>
            <a:r>
              <a:rPr lang="zh-CN" altLang="en-US" sz="3600" b="1" dirty="0">
                <a:latin typeface="Calibri" panose="020F0502020204030204" pitchFamily="34" charset="0"/>
              </a:rPr>
              <a:t> 其他设置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29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9B94325-DBAD-4230-9E70-4507F90CE002}"/>
              </a:ext>
            </a:extLst>
          </p:cNvPr>
          <p:cNvSpPr/>
          <p:nvPr/>
        </p:nvSpPr>
        <p:spPr>
          <a:xfrm>
            <a:off x="515972" y="1748169"/>
            <a:ext cx="4872773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/>
              <a:t>修改电机运行方向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/>
              <a:t>动态制动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/>
              <a:t>恢复出厂设置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/>
              <a:t>参数保存、下载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/>
              <a:t>更新固件</a:t>
            </a:r>
          </a:p>
        </p:txBody>
      </p:sp>
    </p:spTree>
    <p:extLst>
      <p:ext uri="{BB962C8B-B14F-4D97-AF65-F5344CB8AC3E}">
        <p14:creationId xmlns:p14="http://schemas.microsoft.com/office/powerpoint/2010/main" val="86068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3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466AFFF-1FA0-4000-B5E6-C1C723B83058}"/>
              </a:ext>
            </a:extLst>
          </p:cNvPr>
          <p:cNvSpPr txBox="1"/>
          <p:nvPr/>
        </p:nvSpPr>
        <p:spPr>
          <a:xfrm>
            <a:off x="2133347" y="2845350"/>
            <a:ext cx="4716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第一部分 </a:t>
            </a:r>
            <a:r>
              <a:rPr lang="zh-CN" altLang="en-US" sz="4000" b="1" dirty="0" smtClean="0"/>
              <a:t>硬件配置</a:t>
            </a:r>
            <a:endParaRPr lang="en-US" altLang="zh-CN" sz="4000" b="1" dirty="0"/>
          </a:p>
        </p:txBody>
      </p:sp>
    </p:spTree>
    <p:extLst>
      <p:ext uri="{BB962C8B-B14F-4D97-AF65-F5344CB8AC3E}">
        <p14:creationId xmlns:p14="http://schemas.microsoft.com/office/powerpoint/2010/main" val="6214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4.</a:t>
            </a:r>
            <a:r>
              <a:rPr lang="zh-CN" altLang="en-US" sz="3600" b="1" dirty="0">
                <a:latin typeface="Calibri" panose="020F0502020204030204" pitchFamily="34" charset="0"/>
              </a:rPr>
              <a:t> 其他设置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30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9B94325-DBAD-4230-9E70-4507F90CE002}"/>
              </a:ext>
            </a:extLst>
          </p:cNvPr>
          <p:cNvSpPr/>
          <p:nvPr/>
        </p:nvSpPr>
        <p:spPr>
          <a:xfrm>
            <a:off x="515972" y="1294133"/>
            <a:ext cx="4872773" cy="45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/>
              <a:t>修改电机运行方向</a:t>
            </a: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AB910FC-7CB5-4370-B564-8EC5E8817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186" y="1833878"/>
            <a:ext cx="7155402" cy="4418101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8CAE1DD1-8453-419D-A11A-2DF175CDFD53}"/>
              </a:ext>
            </a:extLst>
          </p:cNvPr>
          <p:cNvSpPr/>
          <p:nvPr/>
        </p:nvSpPr>
        <p:spPr>
          <a:xfrm>
            <a:off x="1528487" y="5563867"/>
            <a:ext cx="679601" cy="159798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902FC9F5-F932-46A1-B857-D1598B744888}"/>
              </a:ext>
            </a:extLst>
          </p:cNvPr>
          <p:cNvSpPr/>
          <p:nvPr/>
        </p:nvSpPr>
        <p:spPr>
          <a:xfrm>
            <a:off x="3525966" y="3446756"/>
            <a:ext cx="451233" cy="23198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989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4.</a:t>
            </a:r>
            <a:r>
              <a:rPr lang="zh-CN" altLang="en-US" sz="3600" b="1" dirty="0">
                <a:latin typeface="Calibri" panose="020F0502020204030204" pitchFamily="34" charset="0"/>
              </a:rPr>
              <a:t> 其他设置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31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9B94325-DBAD-4230-9E70-4507F90CE002}"/>
              </a:ext>
            </a:extLst>
          </p:cNvPr>
          <p:cNvSpPr/>
          <p:nvPr/>
        </p:nvSpPr>
        <p:spPr>
          <a:xfrm>
            <a:off x="515972" y="1294133"/>
            <a:ext cx="4872773" cy="45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/>
              <a:t>动态制动</a:t>
            </a: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F1F4C19-5F57-4010-8A65-52B96E100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718" y="1898237"/>
            <a:ext cx="7048870" cy="4356363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F8AECBF5-56B4-4367-B34C-B6FBDFB1F909}"/>
              </a:ext>
            </a:extLst>
          </p:cNvPr>
          <p:cNvSpPr/>
          <p:nvPr/>
        </p:nvSpPr>
        <p:spPr>
          <a:xfrm>
            <a:off x="1626142" y="5250085"/>
            <a:ext cx="679601" cy="159798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112B645-E766-4C0A-A4BD-C15C75C8B8FA}"/>
              </a:ext>
            </a:extLst>
          </p:cNvPr>
          <p:cNvSpPr/>
          <p:nvPr/>
        </p:nvSpPr>
        <p:spPr>
          <a:xfrm>
            <a:off x="4299800" y="2845715"/>
            <a:ext cx="893637" cy="776373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5A6D47B-38F6-4499-9443-68E007A9F483}"/>
              </a:ext>
            </a:extLst>
          </p:cNvPr>
          <p:cNvSpPr/>
          <p:nvPr/>
        </p:nvSpPr>
        <p:spPr>
          <a:xfrm>
            <a:off x="3391682" y="3752869"/>
            <a:ext cx="4413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1400" dirty="0">
                <a:solidFill>
                  <a:srgbClr val="FF0000"/>
                </a:solidFill>
                <a:latin typeface="+mn-ea"/>
              </a:rPr>
              <a:t>设置为“否”“是”“是”表示开启动态制动</a:t>
            </a:r>
            <a:endParaRPr lang="en-US" altLang="zh-CN" sz="1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标注: 线形 10">
            <a:extLst>
              <a:ext uri="{FF2B5EF4-FFF2-40B4-BE49-F238E27FC236}">
                <a16:creationId xmlns:a16="http://schemas.microsoft.com/office/drawing/2014/main" id="{9FE27163-1173-43CE-B65F-D3A80CAAF9A1}"/>
              </a:ext>
            </a:extLst>
          </p:cNvPr>
          <p:cNvSpPr/>
          <p:nvPr/>
        </p:nvSpPr>
        <p:spPr>
          <a:xfrm>
            <a:off x="247716" y="4276654"/>
            <a:ext cx="870567" cy="389583"/>
          </a:xfrm>
          <a:prstGeom prst="borderCallout1">
            <a:avLst>
              <a:gd name="adj1" fmla="val 48750"/>
              <a:gd name="adj2" fmla="val 101361"/>
              <a:gd name="adj3" fmla="val 271226"/>
              <a:gd name="adj4" fmla="val 1578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/>
              <a:t>动态制动设置界面</a:t>
            </a:r>
          </a:p>
        </p:txBody>
      </p:sp>
    </p:spTree>
    <p:extLst>
      <p:ext uri="{BB962C8B-B14F-4D97-AF65-F5344CB8AC3E}">
        <p14:creationId xmlns:p14="http://schemas.microsoft.com/office/powerpoint/2010/main" val="124053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4.</a:t>
            </a:r>
            <a:r>
              <a:rPr lang="zh-CN" altLang="en-US" sz="3600" b="1" dirty="0">
                <a:latin typeface="Calibri" panose="020F0502020204030204" pitchFamily="34" charset="0"/>
              </a:rPr>
              <a:t> 其他设置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32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9B94325-DBAD-4230-9E70-4507F90CE002}"/>
              </a:ext>
            </a:extLst>
          </p:cNvPr>
          <p:cNvSpPr/>
          <p:nvPr/>
        </p:nvSpPr>
        <p:spPr>
          <a:xfrm>
            <a:off x="515972" y="1294133"/>
            <a:ext cx="4872773" cy="45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/>
              <a:t>恢复出厂设置</a:t>
            </a: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7883767-46F3-478C-8CA3-59B26858B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39" y="1845066"/>
            <a:ext cx="7306322" cy="45112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90FA2F5-3EF2-43A5-9B04-2F6C55A13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285" y="2979987"/>
            <a:ext cx="2844513" cy="15035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B98E2C1-3C17-4D97-9671-9128B285C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284" y="3069418"/>
            <a:ext cx="2844513" cy="1414098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A1FCC54-C187-48AC-A5BA-8AE40ACF8911}"/>
              </a:ext>
            </a:extLst>
          </p:cNvPr>
          <p:cNvSpPr/>
          <p:nvPr/>
        </p:nvSpPr>
        <p:spPr>
          <a:xfrm>
            <a:off x="1501856" y="6173302"/>
            <a:ext cx="679601" cy="159798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D1D5B0B-83DE-4C39-B50D-866FCAFCDD10}"/>
              </a:ext>
            </a:extLst>
          </p:cNvPr>
          <p:cNvSpPr/>
          <p:nvPr/>
        </p:nvSpPr>
        <p:spPr>
          <a:xfrm>
            <a:off x="6638048" y="2545986"/>
            <a:ext cx="1129913" cy="1414098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注: 线形 11">
            <a:extLst>
              <a:ext uri="{FF2B5EF4-FFF2-40B4-BE49-F238E27FC236}">
                <a16:creationId xmlns:a16="http://schemas.microsoft.com/office/drawing/2014/main" id="{B61FD481-4FD6-4AC7-86B8-C263F7234C9F}"/>
              </a:ext>
            </a:extLst>
          </p:cNvPr>
          <p:cNvSpPr/>
          <p:nvPr/>
        </p:nvSpPr>
        <p:spPr>
          <a:xfrm>
            <a:off x="80688" y="5109833"/>
            <a:ext cx="870567" cy="389583"/>
          </a:xfrm>
          <a:prstGeom prst="borderCallout1">
            <a:avLst>
              <a:gd name="adj1" fmla="val 48750"/>
              <a:gd name="adj2" fmla="val 101361"/>
              <a:gd name="adj3" fmla="val 284898"/>
              <a:gd name="adj4" fmla="val 1609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/>
              <a:t>恢复出厂界面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8A1BA4B-6175-42D8-BDF9-EA38736E06B6}"/>
              </a:ext>
            </a:extLst>
          </p:cNvPr>
          <p:cNvSpPr/>
          <p:nvPr/>
        </p:nvSpPr>
        <p:spPr>
          <a:xfrm>
            <a:off x="3586421" y="1367261"/>
            <a:ext cx="45810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1400" dirty="0">
                <a:solidFill>
                  <a:srgbClr val="FF0000"/>
                </a:solidFill>
                <a:latin typeface="+mn-ea"/>
              </a:rPr>
              <a:t>注意：恢复出厂设置完成后，记得保存并断电重启。</a:t>
            </a:r>
            <a:endParaRPr lang="en-US" altLang="zh-CN" sz="14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9792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4.</a:t>
            </a:r>
            <a:r>
              <a:rPr lang="zh-CN" altLang="en-US" sz="3600" b="1" dirty="0">
                <a:latin typeface="Calibri" panose="020F0502020204030204" pitchFamily="34" charset="0"/>
              </a:rPr>
              <a:t> 其他设置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33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9B94325-DBAD-4230-9E70-4507F90CE002}"/>
              </a:ext>
            </a:extLst>
          </p:cNvPr>
          <p:cNvSpPr/>
          <p:nvPr/>
        </p:nvSpPr>
        <p:spPr>
          <a:xfrm>
            <a:off x="515972" y="1294133"/>
            <a:ext cx="4872773" cy="45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/>
              <a:t>参数保存、下载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4351168-FF08-4308-B143-D55008701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39" y="1845066"/>
            <a:ext cx="7306322" cy="4511286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BF28FA6E-9882-49CD-82EB-99BF05957153}"/>
              </a:ext>
            </a:extLst>
          </p:cNvPr>
          <p:cNvSpPr/>
          <p:nvPr/>
        </p:nvSpPr>
        <p:spPr>
          <a:xfrm>
            <a:off x="1501856" y="6173302"/>
            <a:ext cx="679601" cy="159798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9E71F04-A661-4512-A401-3AA45611A21F}"/>
              </a:ext>
            </a:extLst>
          </p:cNvPr>
          <p:cNvSpPr/>
          <p:nvPr/>
        </p:nvSpPr>
        <p:spPr>
          <a:xfrm>
            <a:off x="3586579" y="2517448"/>
            <a:ext cx="985421" cy="1414098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6699FCE9-B4EC-4611-9EAF-F887AFF48AB1}"/>
              </a:ext>
            </a:extLst>
          </p:cNvPr>
          <p:cNvSpPr/>
          <p:nvPr/>
        </p:nvSpPr>
        <p:spPr>
          <a:xfrm>
            <a:off x="4644501" y="2515118"/>
            <a:ext cx="985421" cy="1414098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注: 线形 11">
            <a:extLst>
              <a:ext uri="{FF2B5EF4-FFF2-40B4-BE49-F238E27FC236}">
                <a16:creationId xmlns:a16="http://schemas.microsoft.com/office/drawing/2014/main" id="{1574A2A2-8CBD-47EF-A3DD-2A145E49E598}"/>
              </a:ext>
            </a:extLst>
          </p:cNvPr>
          <p:cNvSpPr/>
          <p:nvPr/>
        </p:nvSpPr>
        <p:spPr>
          <a:xfrm>
            <a:off x="5587383" y="4314758"/>
            <a:ext cx="870567" cy="389583"/>
          </a:xfrm>
          <a:prstGeom prst="borderCallout1">
            <a:avLst>
              <a:gd name="adj1" fmla="val 48750"/>
              <a:gd name="adj2" fmla="val 405"/>
              <a:gd name="adj3" fmla="val -91097"/>
              <a:gd name="adj4" fmla="val -583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/>
              <a:t>“下载”参数</a:t>
            </a:r>
          </a:p>
        </p:txBody>
      </p:sp>
      <p:sp>
        <p:nvSpPr>
          <p:cNvPr id="13" name="标注: 线形 12">
            <a:extLst>
              <a:ext uri="{FF2B5EF4-FFF2-40B4-BE49-F238E27FC236}">
                <a16:creationId xmlns:a16="http://schemas.microsoft.com/office/drawing/2014/main" id="{72F5A57C-670A-4942-9F49-EA7CDBEE7D29}"/>
              </a:ext>
            </a:extLst>
          </p:cNvPr>
          <p:cNvSpPr/>
          <p:nvPr/>
        </p:nvSpPr>
        <p:spPr>
          <a:xfrm>
            <a:off x="2787866" y="4314757"/>
            <a:ext cx="870567" cy="389583"/>
          </a:xfrm>
          <a:prstGeom prst="borderCallout1">
            <a:avLst>
              <a:gd name="adj1" fmla="val 48750"/>
              <a:gd name="adj2" fmla="val 101361"/>
              <a:gd name="adj3" fmla="val -88819"/>
              <a:gd name="adj4" fmla="val 1578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/>
              <a:t>“保存”参数</a:t>
            </a:r>
          </a:p>
        </p:txBody>
      </p:sp>
      <p:sp>
        <p:nvSpPr>
          <p:cNvPr id="14" name="标注: 线形 13">
            <a:extLst>
              <a:ext uri="{FF2B5EF4-FFF2-40B4-BE49-F238E27FC236}">
                <a16:creationId xmlns:a16="http://schemas.microsoft.com/office/drawing/2014/main" id="{2B3834C4-4353-446D-B9BD-886EBDDD8268}"/>
              </a:ext>
            </a:extLst>
          </p:cNvPr>
          <p:cNvSpPr/>
          <p:nvPr/>
        </p:nvSpPr>
        <p:spPr>
          <a:xfrm>
            <a:off x="80688" y="5109833"/>
            <a:ext cx="870567" cy="389583"/>
          </a:xfrm>
          <a:prstGeom prst="borderCallout1">
            <a:avLst>
              <a:gd name="adj1" fmla="val 48750"/>
              <a:gd name="adj2" fmla="val 101361"/>
              <a:gd name="adj3" fmla="val 284898"/>
              <a:gd name="adj4" fmla="val 1609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/>
              <a:t>参数保存、下载界面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0FFEE6-45C2-4ADB-BECB-DA9EAB9E0EEB}"/>
              </a:ext>
            </a:extLst>
          </p:cNvPr>
          <p:cNvSpPr/>
          <p:nvPr/>
        </p:nvSpPr>
        <p:spPr>
          <a:xfrm>
            <a:off x="4644501" y="4833841"/>
            <a:ext cx="30719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1400" dirty="0">
                <a:solidFill>
                  <a:srgbClr val="FF0000"/>
                </a:solidFill>
                <a:latin typeface="+mn-ea"/>
              </a:rPr>
              <a:t>注意：下载参数需断开驱动器使能</a:t>
            </a:r>
            <a:endParaRPr lang="en-US" altLang="zh-CN" sz="1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4AD40B5-5B6D-4F53-AC4D-C6A0082647B5}"/>
              </a:ext>
            </a:extLst>
          </p:cNvPr>
          <p:cNvSpPr/>
          <p:nvPr/>
        </p:nvSpPr>
        <p:spPr>
          <a:xfrm>
            <a:off x="3586579" y="1378293"/>
            <a:ext cx="3737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1400" dirty="0">
                <a:solidFill>
                  <a:srgbClr val="FF0000"/>
                </a:solidFill>
                <a:latin typeface="+mn-ea"/>
              </a:rPr>
              <a:t>注意：下载完参数，记得保存并断电重启。</a:t>
            </a:r>
            <a:endParaRPr lang="en-US" altLang="zh-CN" sz="14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88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34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466AFFF-1FA0-4000-B5E6-C1C723B83058}"/>
              </a:ext>
            </a:extLst>
          </p:cNvPr>
          <p:cNvSpPr txBox="1"/>
          <p:nvPr/>
        </p:nvSpPr>
        <p:spPr>
          <a:xfrm>
            <a:off x="2133347" y="2845350"/>
            <a:ext cx="4716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第四部分 总线配置</a:t>
            </a:r>
            <a:endParaRPr lang="en-US" altLang="zh-CN" sz="4000" b="1" dirty="0"/>
          </a:p>
        </p:txBody>
      </p:sp>
    </p:spTree>
    <p:extLst>
      <p:ext uri="{BB962C8B-B14F-4D97-AF65-F5344CB8AC3E}">
        <p14:creationId xmlns:p14="http://schemas.microsoft.com/office/powerpoint/2010/main" val="740303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4.</a:t>
            </a:r>
            <a:r>
              <a:rPr lang="zh-CN" altLang="en-US" sz="3600" b="1" dirty="0">
                <a:latin typeface="Calibri" panose="020F0502020204030204" pitchFamily="34" charset="0"/>
              </a:rPr>
              <a:t> </a:t>
            </a:r>
            <a:r>
              <a:rPr lang="en-US" altLang="zh-CN" sz="3600" b="1" dirty="0" smtClean="0">
                <a:latin typeface="Calibri" panose="020F0502020204030204" pitchFamily="34" charset="0"/>
              </a:rPr>
              <a:t>OMRON</a:t>
            </a:r>
            <a:r>
              <a:rPr lang="zh-CN" altLang="en-US" sz="3600" b="1" dirty="0" smtClean="0">
                <a:latin typeface="Calibri" panose="020F0502020204030204" pitchFamily="34" charset="0"/>
              </a:rPr>
              <a:t>总线配置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35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6458" y="1280160"/>
            <a:ext cx="7090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</a:t>
            </a:r>
            <a:r>
              <a:rPr lang="en-US" altLang="zh-CN" dirty="0"/>
              <a:t>【</a:t>
            </a:r>
            <a:r>
              <a:rPr lang="zh-CN" altLang="en-US" dirty="0"/>
              <a:t>配置和设置</a:t>
            </a:r>
            <a:r>
              <a:rPr lang="en-US" altLang="zh-CN" dirty="0"/>
              <a:t>】 --【</a:t>
            </a:r>
            <a:r>
              <a:rPr lang="en-US" altLang="zh-CN" dirty="0" err="1"/>
              <a:t>EtherCat</a:t>
            </a:r>
            <a:r>
              <a:rPr lang="en-US" altLang="zh-CN" dirty="0"/>
              <a:t>】 --【</a:t>
            </a:r>
            <a:r>
              <a:rPr lang="zh-CN" altLang="en-US" dirty="0"/>
              <a:t>节点地址网络设置</a:t>
            </a:r>
            <a:r>
              <a:rPr lang="en-US" altLang="zh-CN" dirty="0"/>
              <a:t>】 --</a:t>
            </a:r>
            <a:r>
              <a:rPr lang="zh-CN" altLang="en-US" dirty="0"/>
              <a:t>在</a:t>
            </a:r>
            <a:r>
              <a:rPr lang="zh-CN" altLang="en-US" dirty="0" smtClean="0"/>
              <a:t>主设备右</a:t>
            </a:r>
            <a:r>
              <a:rPr lang="zh-CN" altLang="en-US" dirty="0"/>
              <a:t>击鼠标，选择</a:t>
            </a:r>
            <a:r>
              <a:rPr lang="en-US" altLang="zh-CN" dirty="0"/>
              <a:t>【</a:t>
            </a:r>
            <a:r>
              <a:rPr lang="zh-CN" altLang="en-US" dirty="0"/>
              <a:t>显示 </a:t>
            </a:r>
            <a:r>
              <a:rPr lang="en-US" altLang="zh-CN" dirty="0"/>
              <a:t>ESI </a:t>
            </a:r>
            <a:r>
              <a:rPr lang="zh-CN" altLang="en-US" dirty="0"/>
              <a:t>库</a:t>
            </a:r>
            <a:r>
              <a:rPr lang="en-US" altLang="zh-CN" dirty="0"/>
              <a:t>】</a:t>
            </a:r>
            <a:r>
              <a:rPr lang="zh-CN" altLang="en-US" dirty="0"/>
              <a:t>，弹出对话框，点击</a:t>
            </a:r>
            <a:r>
              <a:rPr lang="en-US" altLang="zh-CN" dirty="0"/>
              <a:t>【</a:t>
            </a:r>
            <a:r>
              <a:rPr lang="zh-CN" altLang="en-US" dirty="0"/>
              <a:t>该文件夹</a:t>
            </a:r>
            <a:r>
              <a:rPr lang="en-US" altLang="zh-CN" dirty="0"/>
              <a:t>】 </a:t>
            </a:r>
            <a:r>
              <a:rPr lang="zh-CN" altLang="en-US" dirty="0" smtClean="0"/>
              <a:t>，添加</a:t>
            </a:r>
            <a:r>
              <a:rPr lang="zh-CN" altLang="en-US" dirty="0"/>
              <a:t>我司驱动 </a:t>
            </a:r>
            <a:r>
              <a:rPr lang="en-US" altLang="zh-CN" dirty="0"/>
              <a:t>XML </a:t>
            </a:r>
            <a:r>
              <a:rPr lang="zh-CN" altLang="en-US" dirty="0"/>
              <a:t>文件 </a:t>
            </a:r>
            <a:r>
              <a:rPr lang="en-US" altLang="zh-CN" dirty="0"/>
              <a:t>BD3E Drive-1.0.0-20230727.xml</a:t>
            </a:r>
            <a:r>
              <a:rPr lang="zh-CN" altLang="en-US" dirty="0" smtClean="0"/>
              <a:t> 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52" y="2480489"/>
            <a:ext cx="6423156" cy="354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4.</a:t>
            </a:r>
            <a:r>
              <a:rPr lang="zh-CN" altLang="en-US" sz="3600" b="1" dirty="0">
                <a:latin typeface="Calibri" panose="020F0502020204030204" pitchFamily="34" charset="0"/>
              </a:rPr>
              <a:t> </a:t>
            </a:r>
            <a:r>
              <a:rPr lang="zh-CN" altLang="en-US" sz="3600" b="1" dirty="0" smtClean="0">
                <a:latin typeface="Calibri" panose="020F0502020204030204" pitchFamily="34" charset="0"/>
              </a:rPr>
              <a:t>总线配置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36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6458" y="1280160"/>
            <a:ext cx="7090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重启软件系统，添加我司 </a:t>
            </a:r>
            <a:r>
              <a:rPr lang="en-US" altLang="zh-CN" dirty="0" smtClean="0"/>
              <a:t>BD3E </a:t>
            </a:r>
            <a:r>
              <a:rPr lang="zh-CN" altLang="en-US" dirty="0"/>
              <a:t>伺服轴，设置的 </a:t>
            </a:r>
            <a:r>
              <a:rPr lang="en-US" altLang="zh-CN" dirty="0" err="1"/>
              <a:t>EtherCAT</a:t>
            </a:r>
            <a:r>
              <a:rPr lang="en-US" altLang="zh-CN" dirty="0"/>
              <a:t> </a:t>
            </a:r>
            <a:r>
              <a:rPr lang="zh-CN" altLang="en-US" dirty="0"/>
              <a:t>通信周</a:t>
            </a:r>
            <a:br>
              <a:rPr lang="zh-CN" altLang="en-US" dirty="0"/>
            </a:br>
            <a:r>
              <a:rPr lang="zh-CN" altLang="en-US" dirty="0"/>
              <a:t>期是 </a:t>
            </a:r>
            <a:r>
              <a:rPr lang="en-US" altLang="zh-CN" dirty="0"/>
              <a:t>2 MS</a:t>
            </a:r>
            <a:r>
              <a:rPr lang="zh-CN" altLang="en-US" dirty="0"/>
              <a:t>，</a:t>
            </a:r>
            <a:r>
              <a:rPr lang="en-US" altLang="zh-CN" dirty="0"/>
              <a:t>【</a:t>
            </a:r>
            <a:r>
              <a:rPr lang="zh-CN" altLang="en-US" dirty="0"/>
              <a:t>配置和设置</a:t>
            </a:r>
            <a:r>
              <a:rPr lang="en-US" altLang="zh-CN" dirty="0"/>
              <a:t>】 --【</a:t>
            </a:r>
            <a:r>
              <a:rPr lang="zh-CN" altLang="en-US" dirty="0"/>
              <a:t>运动控制设置</a:t>
            </a:r>
            <a:r>
              <a:rPr lang="en-US" altLang="zh-CN" dirty="0"/>
              <a:t>】 --【</a:t>
            </a:r>
            <a:r>
              <a:rPr lang="zh-CN" altLang="en-US" dirty="0"/>
              <a:t>任务设置</a:t>
            </a:r>
            <a:r>
              <a:rPr lang="en-US" altLang="zh-CN" dirty="0"/>
              <a:t>】</a:t>
            </a:r>
            <a:r>
              <a:rPr lang="zh-CN" altLang="en-US" dirty="0"/>
              <a:t>，</a:t>
            </a:r>
            <a:r>
              <a:rPr lang="zh-CN" altLang="en-US" dirty="0" smtClean="0"/>
              <a:t>目前</a:t>
            </a:r>
            <a:r>
              <a:rPr lang="zh-CN" altLang="en-US" dirty="0"/>
              <a:t>我们通信周期默认 </a:t>
            </a:r>
            <a:r>
              <a:rPr lang="en-US" altLang="zh-CN" dirty="0"/>
              <a:t>2MS</a:t>
            </a:r>
            <a:r>
              <a:rPr lang="zh-CN" altLang="en-US" dirty="0"/>
              <a:t> 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39" y="2256703"/>
            <a:ext cx="7211291" cy="432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4.</a:t>
            </a:r>
            <a:r>
              <a:rPr lang="zh-CN" altLang="en-US" sz="3600" b="1" dirty="0">
                <a:latin typeface="Calibri" panose="020F0502020204030204" pitchFamily="34" charset="0"/>
              </a:rPr>
              <a:t> </a:t>
            </a:r>
            <a:r>
              <a:rPr lang="zh-CN" altLang="en-US" sz="3600" b="1" dirty="0" smtClean="0">
                <a:latin typeface="Calibri" panose="020F0502020204030204" pitchFamily="34" charset="0"/>
              </a:rPr>
              <a:t>总线配置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37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6458" y="1280160"/>
            <a:ext cx="7090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编辑 </a:t>
            </a:r>
            <a:r>
              <a:rPr lang="en-US" altLang="zh-CN" dirty="0"/>
              <a:t>PDO </a:t>
            </a:r>
            <a:r>
              <a:rPr lang="zh-CN" altLang="en-US" dirty="0"/>
              <a:t>映射设置，输入</a:t>
            </a:r>
            <a:r>
              <a:rPr lang="en-US" altLang="zh-CN" dirty="0"/>
              <a:t>/</a:t>
            </a:r>
            <a:r>
              <a:rPr lang="zh-CN" altLang="en-US" dirty="0"/>
              <a:t>输出的个数必须不大于 </a:t>
            </a:r>
            <a:r>
              <a:rPr lang="en-US" altLang="zh-CN" dirty="0"/>
              <a:t>8 </a:t>
            </a:r>
            <a:r>
              <a:rPr lang="zh-CN" altLang="en-US" dirty="0"/>
              <a:t>个，否则控制</a:t>
            </a:r>
            <a:br>
              <a:rPr lang="zh-CN" altLang="en-US" dirty="0"/>
            </a:br>
            <a:r>
              <a:rPr lang="zh-CN" altLang="en-US" dirty="0"/>
              <a:t>器通讯异常，</a:t>
            </a:r>
            <a:r>
              <a:rPr lang="en-US" altLang="zh-CN" dirty="0"/>
              <a:t>【</a:t>
            </a:r>
            <a:r>
              <a:rPr lang="zh-CN" altLang="en-US" dirty="0"/>
              <a:t>配置和设置</a:t>
            </a:r>
            <a:r>
              <a:rPr lang="en-US" altLang="zh-CN" dirty="0"/>
              <a:t>】 --【</a:t>
            </a:r>
            <a:r>
              <a:rPr lang="en-US" altLang="zh-CN" dirty="0" err="1"/>
              <a:t>EtherCat</a:t>
            </a:r>
            <a:r>
              <a:rPr lang="en-US" altLang="zh-CN" dirty="0"/>
              <a:t>】 --</a:t>
            </a:r>
            <a:r>
              <a:rPr lang="zh-CN" altLang="en-US" dirty="0"/>
              <a:t>主设备</a:t>
            </a:r>
            <a:r>
              <a:rPr lang="en-US" altLang="zh-CN" dirty="0"/>
              <a:t>—</a:t>
            </a:r>
            <a:r>
              <a:rPr lang="en-US" altLang="zh-CN" dirty="0" smtClean="0"/>
              <a:t>BD3E </a:t>
            </a:r>
            <a:r>
              <a:rPr lang="zh-CN" altLang="en-US" dirty="0"/>
              <a:t>轴</a:t>
            </a:r>
            <a:r>
              <a:rPr lang="en-US" altLang="zh-CN" dirty="0"/>
              <a:t>—</a:t>
            </a:r>
            <a:r>
              <a:rPr lang="zh-CN" altLang="en-US" dirty="0" smtClean="0"/>
              <a:t>编辑 </a:t>
            </a:r>
            <a:r>
              <a:rPr lang="en-US" altLang="zh-CN" dirty="0"/>
              <a:t>PDO </a:t>
            </a:r>
            <a:r>
              <a:rPr lang="zh-CN" altLang="en-US" dirty="0"/>
              <a:t>映射设置。 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446" y="1880324"/>
            <a:ext cx="4567584" cy="467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4.</a:t>
            </a:r>
            <a:r>
              <a:rPr lang="zh-CN" altLang="en-US" sz="3600" b="1" dirty="0">
                <a:latin typeface="Calibri" panose="020F0502020204030204" pitchFamily="34" charset="0"/>
              </a:rPr>
              <a:t> </a:t>
            </a:r>
            <a:r>
              <a:rPr lang="zh-CN" altLang="en-US" sz="3600" b="1" dirty="0" smtClean="0">
                <a:latin typeface="Calibri" panose="020F0502020204030204" pitchFamily="34" charset="0"/>
              </a:rPr>
              <a:t>总线配置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38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6458" y="1280160"/>
            <a:ext cx="70907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配置从站控制控制信息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在</a:t>
            </a:r>
            <a:r>
              <a:rPr lang="en-US" altLang="zh-CN" dirty="0"/>
              <a:t>【</a:t>
            </a:r>
            <a:r>
              <a:rPr lang="zh-CN" altLang="en-US" dirty="0"/>
              <a:t>配置和设置</a:t>
            </a:r>
            <a:r>
              <a:rPr lang="en-US" altLang="zh-CN" dirty="0"/>
              <a:t>】 --【</a:t>
            </a:r>
            <a:r>
              <a:rPr lang="zh-CN" altLang="en-US" dirty="0"/>
              <a:t>运动控制设置</a:t>
            </a:r>
            <a:r>
              <a:rPr lang="en-US" altLang="zh-CN" dirty="0"/>
              <a:t>】 --【</a:t>
            </a:r>
            <a:r>
              <a:rPr lang="zh-CN" altLang="en-US" dirty="0"/>
              <a:t>轴设置</a:t>
            </a:r>
            <a:r>
              <a:rPr lang="en-US" altLang="zh-CN" dirty="0"/>
              <a:t>】 --</a:t>
            </a:r>
            <a:r>
              <a:rPr lang="zh-CN" altLang="en-US" dirty="0"/>
              <a:t>右击鼠标</a:t>
            </a:r>
            <a:r>
              <a:rPr lang="en-US" altLang="zh-CN" dirty="0"/>
              <a:t>—</a:t>
            </a:r>
            <a:r>
              <a:rPr lang="zh-CN" altLang="en-US" dirty="0" smtClean="0"/>
              <a:t>添加轴</a:t>
            </a:r>
            <a:r>
              <a:rPr lang="en-US" altLang="zh-CN" dirty="0"/>
              <a:t>—</a:t>
            </a:r>
            <a:r>
              <a:rPr lang="zh-CN" altLang="en-US" dirty="0"/>
              <a:t>运动控制轴。 </a:t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177" y="2297516"/>
            <a:ext cx="67246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4.</a:t>
            </a:r>
            <a:r>
              <a:rPr lang="zh-CN" altLang="en-US" sz="3600" b="1" dirty="0">
                <a:latin typeface="Calibri" panose="020F0502020204030204" pitchFamily="34" charset="0"/>
              </a:rPr>
              <a:t> </a:t>
            </a:r>
            <a:r>
              <a:rPr lang="zh-CN" altLang="en-US" sz="3600" b="1" dirty="0" smtClean="0">
                <a:latin typeface="Calibri" panose="020F0502020204030204" pitchFamily="34" charset="0"/>
              </a:rPr>
              <a:t>总线配置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39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6458" y="1280160"/>
            <a:ext cx="7090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配置从站控制控制信息</a:t>
            </a:r>
            <a:br>
              <a:rPr lang="zh-CN" altLang="en-US" dirty="0"/>
            </a:br>
            <a:r>
              <a:rPr lang="en-US" altLang="zh-CN" dirty="0" smtClean="0"/>
              <a:t>2.</a:t>
            </a:r>
            <a:r>
              <a:rPr lang="zh-CN" altLang="en-US" dirty="0"/>
              <a:t>进行轴基本配置设置 </a:t>
            </a:r>
            <a:r>
              <a:rPr lang="zh-CN" altLang="en-US" dirty="0" smtClean="0"/>
              <a:t>。 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8" y="2200968"/>
            <a:ext cx="3571875" cy="1924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190" y="2200968"/>
            <a:ext cx="3619500" cy="9239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190" y="3064626"/>
            <a:ext cx="3543300" cy="981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820" y="4045701"/>
            <a:ext cx="3581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1. </a:t>
            </a:r>
            <a:r>
              <a:rPr lang="zh-CN" altLang="en-US" sz="3600" b="1" dirty="0" smtClean="0">
                <a:latin typeface="Calibri" panose="020F0502020204030204" pitchFamily="34" charset="0"/>
              </a:rPr>
              <a:t>线路配置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4</a:t>
            </a:fld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1333586"/>
            <a:ext cx="7045815" cy="455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582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4.</a:t>
            </a:r>
            <a:r>
              <a:rPr lang="zh-CN" altLang="en-US" sz="3600" b="1" dirty="0">
                <a:latin typeface="Calibri" panose="020F0502020204030204" pitchFamily="34" charset="0"/>
              </a:rPr>
              <a:t> </a:t>
            </a:r>
            <a:r>
              <a:rPr lang="zh-CN" altLang="en-US" sz="3600" b="1" dirty="0" smtClean="0">
                <a:latin typeface="Calibri" panose="020F0502020204030204" pitchFamily="34" charset="0"/>
              </a:rPr>
              <a:t>总线配置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40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6458" y="1280160"/>
            <a:ext cx="70907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配置从站控制控制信息</a:t>
            </a:r>
            <a:br>
              <a:rPr lang="zh-CN" altLang="en-US" dirty="0"/>
            </a:br>
            <a:r>
              <a:rPr lang="en-US" altLang="zh-CN" dirty="0"/>
              <a:t>3.</a:t>
            </a:r>
            <a:r>
              <a:rPr lang="zh-CN" altLang="en-US" dirty="0"/>
              <a:t>单位换算设置</a:t>
            </a:r>
            <a:br>
              <a:rPr lang="zh-CN" altLang="en-US" dirty="0"/>
            </a:br>
            <a:r>
              <a:rPr lang="zh-CN" altLang="en-US" dirty="0"/>
              <a:t>电机一圈脉冲数设置为 </a:t>
            </a:r>
            <a:r>
              <a:rPr lang="en-US" altLang="zh-CN" dirty="0"/>
              <a:t>8388608</a:t>
            </a:r>
            <a:r>
              <a:rPr lang="zh-CN" altLang="en-US" dirty="0"/>
              <a:t>（</a:t>
            </a:r>
            <a:r>
              <a:rPr lang="en-US" altLang="zh-CN" dirty="0"/>
              <a:t>23 </a:t>
            </a:r>
            <a:r>
              <a:rPr lang="zh-CN" altLang="en-US" dirty="0"/>
              <a:t>位） ， 务必与伺服侧设置的</a:t>
            </a:r>
            <a:r>
              <a:rPr lang="zh-CN" altLang="en-US" dirty="0" smtClean="0"/>
              <a:t>总线单位 </a:t>
            </a:r>
            <a:r>
              <a:rPr lang="en-US" altLang="zh-CN" dirty="0"/>
              <a:t>PNUM </a:t>
            </a:r>
            <a:r>
              <a:rPr lang="zh-CN" altLang="en-US" dirty="0"/>
              <a:t>值保持一致。 </a:t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2419451"/>
            <a:ext cx="6515620" cy="25859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068" y="3975475"/>
            <a:ext cx="4460038" cy="267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4.</a:t>
            </a:r>
            <a:r>
              <a:rPr lang="zh-CN" altLang="en-US" sz="3600" b="1" dirty="0">
                <a:latin typeface="Calibri" panose="020F0502020204030204" pitchFamily="34" charset="0"/>
              </a:rPr>
              <a:t> </a:t>
            </a:r>
            <a:r>
              <a:rPr lang="en-US" altLang="zh-CN" sz="3600" b="1" dirty="0" smtClean="0">
                <a:latin typeface="Calibri" panose="020F0502020204030204" pitchFamily="34" charset="0"/>
              </a:rPr>
              <a:t>CODESYS</a:t>
            </a:r>
            <a:r>
              <a:rPr lang="zh-CN" altLang="en-US" sz="3600" b="1" dirty="0" smtClean="0">
                <a:latin typeface="Calibri" panose="020F0502020204030204" pitchFamily="34" charset="0"/>
              </a:rPr>
              <a:t>总线配置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41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6458" y="1280160"/>
            <a:ext cx="70907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配置从站控制控制信息</a:t>
            </a:r>
            <a:br>
              <a:rPr lang="zh-CN" altLang="en-US" dirty="0"/>
            </a:br>
            <a:r>
              <a:rPr lang="zh-CN" altLang="en-US" dirty="0"/>
              <a:t>在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工具</a:t>
            </a:r>
            <a:r>
              <a:rPr lang="en-US" altLang="zh-CN" dirty="0" smtClean="0"/>
              <a:t>】 --【</a:t>
            </a:r>
            <a:r>
              <a:rPr lang="zh-CN" altLang="en-US" dirty="0" smtClean="0"/>
              <a:t>设备管理器</a:t>
            </a:r>
            <a:r>
              <a:rPr lang="en-US" altLang="zh-CN" dirty="0" smtClean="0"/>
              <a:t>】 --【</a:t>
            </a:r>
            <a:r>
              <a:rPr lang="zh-CN" altLang="en-US" dirty="0" smtClean="0"/>
              <a:t>安装</a:t>
            </a:r>
            <a:r>
              <a:rPr lang="en-US" altLang="zh-CN" dirty="0" smtClean="0"/>
              <a:t>】 </a:t>
            </a:r>
            <a:r>
              <a:rPr lang="zh-CN" altLang="en-US" dirty="0" smtClean="0"/>
              <a:t>弹</a:t>
            </a:r>
            <a:r>
              <a:rPr lang="zh-CN" altLang="en-US" dirty="0"/>
              <a:t>出对话框，点击</a:t>
            </a:r>
            <a:r>
              <a:rPr lang="en-US" altLang="zh-CN" dirty="0"/>
              <a:t>【</a:t>
            </a:r>
            <a:r>
              <a:rPr lang="zh-CN" altLang="en-US" dirty="0"/>
              <a:t>该文件夹</a:t>
            </a:r>
            <a:r>
              <a:rPr lang="en-US" altLang="zh-CN" dirty="0"/>
              <a:t>】 </a:t>
            </a:r>
            <a:r>
              <a:rPr lang="zh-CN" altLang="en-US" dirty="0"/>
              <a:t>，添加我司驱动 </a:t>
            </a:r>
            <a:r>
              <a:rPr lang="en-US" altLang="zh-CN" dirty="0"/>
              <a:t>XML </a:t>
            </a:r>
            <a:r>
              <a:rPr lang="zh-CN" altLang="en-US" dirty="0"/>
              <a:t>文件 </a:t>
            </a:r>
            <a:r>
              <a:rPr lang="en-US" altLang="zh-CN" dirty="0"/>
              <a:t>BD3E Drive-1.0.0-20230727.xml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329" y="2181944"/>
            <a:ext cx="7066021" cy="432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4.</a:t>
            </a:r>
            <a:r>
              <a:rPr lang="zh-CN" altLang="en-US" sz="3600" b="1" dirty="0">
                <a:latin typeface="Calibri" panose="020F0502020204030204" pitchFamily="34" charset="0"/>
              </a:rPr>
              <a:t> </a:t>
            </a:r>
            <a:r>
              <a:rPr lang="zh-CN" altLang="en-US" sz="3600" b="1" dirty="0" smtClean="0">
                <a:latin typeface="Calibri" panose="020F0502020204030204" pitchFamily="34" charset="0"/>
              </a:rPr>
              <a:t>总线配置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42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6458" y="1280160"/>
            <a:ext cx="7090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右键，添加</a:t>
            </a:r>
            <a:r>
              <a:rPr lang="zh-CN" altLang="en-US" dirty="0"/>
              <a:t>我司 </a:t>
            </a:r>
            <a:r>
              <a:rPr lang="en-US" altLang="zh-CN" dirty="0" smtClean="0"/>
              <a:t>BD3E </a:t>
            </a:r>
            <a:r>
              <a:rPr lang="zh-CN" altLang="en-US" dirty="0"/>
              <a:t>伺服轴，设置的 </a:t>
            </a:r>
            <a:r>
              <a:rPr lang="en-US" altLang="zh-CN" dirty="0" err="1"/>
              <a:t>EtherCAT</a:t>
            </a:r>
            <a:r>
              <a:rPr lang="en-US" altLang="zh-CN" dirty="0"/>
              <a:t> </a:t>
            </a:r>
            <a:r>
              <a:rPr lang="zh-CN" altLang="en-US" dirty="0"/>
              <a:t>通信周</a:t>
            </a:r>
            <a:br>
              <a:rPr lang="zh-CN" altLang="en-US" dirty="0"/>
            </a:br>
            <a:r>
              <a:rPr lang="zh-CN" altLang="en-US" dirty="0"/>
              <a:t>期是 </a:t>
            </a:r>
            <a:r>
              <a:rPr lang="en-US" altLang="zh-CN" dirty="0"/>
              <a:t>2 MS</a:t>
            </a:r>
            <a:r>
              <a:rPr lang="zh-CN" altLang="en-US" dirty="0"/>
              <a:t>，</a:t>
            </a:r>
            <a:r>
              <a:rPr lang="en-US" altLang="zh-CN" dirty="0"/>
              <a:t>【</a:t>
            </a:r>
            <a:r>
              <a:rPr lang="zh-CN" altLang="en-US" dirty="0"/>
              <a:t>配置和设置</a:t>
            </a:r>
            <a:r>
              <a:rPr lang="en-US" altLang="zh-CN" dirty="0"/>
              <a:t>】 --【</a:t>
            </a:r>
            <a:r>
              <a:rPr lang="zh-CN" altLang="en-US" dirty="0"/>
              <a:t>运动控制设置</a:t>
            </a:r>
            <a:r>
              <a:rPr lang="en-US" altLang="zh-CN" dirty="0"/>
              <a:t>】 --【</a:t>
            </a:r>
            <a:r>
              <a:rPr lang="zh-CN" altLang="en-US" dirty="0"/>
              <a:t>任务设置</a:t>
            </a:r>
            <a:r>
              <a:rPr lang="en-US" altLang="zh-CN" dirty="0"/>
              <a:t>】</a:t>
            </a:r>
            <a:r>
              <a:rPr lang="zh-CN" altLang="en-US" dirty="0"/>
              <a:t>，</a:t>
            </a:r>
            <a:r>
              <a:rPr lang="zh-CN" altLang="en-US" dirty="0" smtClean="0"/>
              <a:t>目前</a:t>
            </a:r>
            <a:r>
              <a:rPr lang="zh-CN" altLang="en-US" dirty="0"/>
              <a:t>我们通信周期默认 </a:t>
            </a:r>
            <a:r>
              <a:rPr lang="en-US" altLang="zh-CN" dirty="0"/>
              <a:t>2MS</a:t>
            </a:r>
            <a:r>
              <a:rPr lang="zh-CN" altLang="en-US" dirty="0"/>
              <a:t> 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11" y="2480489"/>
            <a:ext cx="3315000" cy="34453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458" y="1909159"/>
            <a:ext cx="4930994" cy="26512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458" y="4560399"/>
            <a:ext cx="3787833" cy="20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4.</a:t>
            </a:r>
            <a:r>
              <a:rPr lang="zh-CN" altLang="en-US" sz="3600" b="1" dirty="0">
                <a:latin typeface="Calibri" panose="020F0502020204030204" pitchFamily="34" charset="0"/>
              </a:rPr>
              <a:t> </a:t>
            </a:r>
            <a:r>
              <a:rPr lang="zh-CN" altLang="en-US" sz="3600" b="1" dirty="0" smtClean="0">
                <a:latin typeface="Calibri" panose="020F0502020204030204" pitchFamily="34" charset="0"/>
              </a:rPr>
              <a:t>总线配置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43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6458" y="1280160"/>
            <a:ext cx="7090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如果需要编辑 </a:t>
            </a:r>
            <a:r>
              <a:rPr lang="en-US" altLang="zh-CN" dirty="0"/>
              <a:t>PDO </a:t>
            </a:r>
            <a:r>
              <a:rPr lang="zh-CN" altLang="en-US" dirty="0"/>
              <a:t>映射设置</a:t>
            </a:r>
            <a:r>
              <a:rPr lang="zh-CN" altLang="en-US" dirty="0" smtClean="0"/>
              <a:t>，需要打开专家模式操作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 smtClean="0"/>
              <a:t>根据需要编辑 </a:t>
            </a:r>
            <a:r>
              <a:rPr lang="en-US" altLang="zh-CN" dirty="0"/>
              <a:t>PDO </a:t>
            </a:r>
            <a:r>
              <a:rPr lang="zh-CN" altLang="en-US" dirty="0"/>
              <a:t>映射设置。 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3" y="2021106"/>
            <a:ext cx="4743017" cy="22995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336" y="3360303"/>
            <a:ext cx="7065742" cy="291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4.</a:t>
            </a:r>
            <a:r>
              <a:rPr lang="zh-CN" altLang="en-US" sz="3600" b="1" dirty="0">
                <a:latin typeface="Calibri" panose="020F0502020204030204" pitchFamily="34" charset="0"/>
              </a:rPr>
              <a:t> </a:t>
            </a:r>
            <a:r>
              <a:rPr lang="zh-CN" altLang="en-US" sz="3600" b="1" dirty="0" smtClean="0">
                <a:latin typeface="Calibri" panose="020F0502020204030204" pitchFamily="34" charset="0"/>
              </a:rPr>
              <a:t>总线配置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44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6458" y="1280160"/>
            <a:ext cx="70907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配置从站控制控制信息</a:t>
            </a:r>
            <a:br>
              <a:rPr lang="zh-CN" altLang="en-US" dirty="0"/>
            </a:br>
            <a:r>
              <a:rPr lang="zh-CN" altLang="en-US" dirty="0" smtClean="0"/>
              <a:t>单位</a:t>
            </a:r>
            <a:r>
              <a:rPr lang="zh-CN" altLang="en-US" dirty="0"/>
              <a:t>换算设置</a:t>
            </a:r>
            <a:br>
              <a:rPr lang="zh-CN" altLang="en-US" dirty="0"/>
            </a:br>
            <a:r>
              <a:rPr lang="zh-CN" altLang="en-US" dirty="0"/>
              <a:t>电机一圈脉冲数设置为 </a:t>
            </a:r>
            <a:r>
              <a:rPr lang="en-US" altLang="zh-CN" dirty="0"/>
              <a:t>8388608</a:t>
            </a:r>
            <a:r>
              <a:rPr lang="zh-CN" altLang="en-US" dirty="0"/>
              <a:t>（</a:t>
            </a:r>
            <a:r>
              <a:rPr lang="en-US" altLang="zh-CN" dirty="0"/>
              <a:t>23 </a:t>
            </a:r>
            <a:r>
              <a:rPr lang="zh-CN" altLang="en-US" dirty="0"/>
              <a:t>位） ， 务必与伺服侧设置的</a:t>
            </a:r>
            <a:r>
              <a:rPr lang="zh-CN" altLang="en-US" dirty="0" smtClean="0"/>
              <a:t>总线单位 </a:t>
            </a:r>
            <a:r>
              <a:rPr lang="en-US" altLang="zh-CN" dirty="0"/>
              <a:t>PNUM </a:t>
            </a:r>
            <a:r>
              <a:rPr lang="zh-CN" altLang="en-US" dirty="0"/>
              <a:t>值保持一致。 </a:t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88" y="2493818"/>
            <a:ext cx="6022893" cy="32406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068" y="3975475"/>
            <a:ext cx="4460038" cy="267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4.</a:t>
            </a:r>
            <a:r>
              <a:rPr lang="zh-CN" altLang="en-US" sz="3600" b="1" dirty="0">
                <a:latin typeface="Calibri" panose="020F0502020204030204" pitchFamily="34" charset="0"/>
              </a:rPr>
              <a:t> </a:t>
            </a:r>
            <a:r>
              <a:rPr lang="zh-CN" altLang="en-US" sz="3600" b="1" dirty="0" smtClean="0">
                <a:latin typeface="Calibri" panose="020F0502020204030204" pitchFamily="34" charset="0"/>
              </a:rPr>
              <a:t>总线配置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45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6458" y="1280160"/>
            <a:ext cx="7090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配置从站控制控制信息</a:t>
            </a:r>
            <a:br>
              <a:rPr lang="zh-CN" altLang="en-US" dirty="0"/>
            </a:br>
            <a:r>
              <a:rPr lang="zh-CN" altLang="en-US" dirty="0" smtClean="0"/>
              <a:t>命名好轴名称，即可操作</a:t>
            </a:r>
            <a:r>
              <a:rPr lang="en-US" altLang="zh-CN" dirty="0" err="1" smtClean="0"/>
              <a:t>codesys</a:t>
            </a:r>
            <a:r>
              <a:rPr lang="en-US" altLang="zh-CN" dirty="0" smtClean="0"/>
              <a:t> </a:t>
            </a:r>
            <a:r>
              <a:rPr lang="zh-CN" altLang="en-US" dirty="0" smtClean="0"/>
              <a:t>运动功能块运行。 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792" y="2934393"/>
            <a:ext cx="5690087" cy="3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46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36964" y="2967335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THANKS</a:t>
            </a:r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87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1. </a:t>
            </a:r>
            <a:r>
              <a:rPr lang="zh-CN" altLang="en-US" sz="3600" b="1" dirty="0" smtClean="0">
                <a:latin typeface="Calibri" panose="020F0502020204030204" pitchFamily="34" charset="0"/>
              </a:rPr>
              <a:t>线路配置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5</a:t>
            </a:fld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244" y="1509635"/>
            <a:ext cx="6181118" cy="471018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4814" y="1324969"/>
            <a:ext cx="1878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编码器电缆配置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529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latin typeface="Calibri" panose="020F0502020204030204" pitchFamily="34" charset="0"/>
              </a:rPr>
              <a:t>1. </a:t>
            </a:r>
            <a:r>
              <a:rPr lang="zh-CN" altLang="en-US" sz="3600" b="1" dirty="0" smtClean="0">
                <a:latin typeface="Calibri" panose="020F0502020204030204" pitchFamily="34" charset="0"/>
              </a:rPr>
              <a:t>线路配置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6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814" y="1324969"/>
            <a:ext cx="1878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动力电缆配置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00" y="1755456"/>
            <a:ext cx="7343775" cy="20669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00" y="4582755"/>
            <a:ext cx="7334250" cy="16192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4813" y="4017902"/>
            <a:ext cx="1878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再生电阻规格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66591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 smtClean="0">
                <a:latin typeface="Calibri" panose="020F0502020204030204" pitchFamily="34" charset="0"/>
              </a:rPr>
              <a:t>2. IO</a:t>
            </a:r>
            <a:r>
              <a:rPr lang="zh-CN" altLang="en-US" sz="3600" b="1" dirty="0" smtClean="0">
                <a:latin typeface="Calibri" panose="020F0502020204030204" pitchFamily="34" charset="0"/>
              </a:rPr>
              <a:t>配置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7</a:t>
            </a:fld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86" y="2722035"/>
            <a:ext cx="7639050" cy="4000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" y="1487978"/>
            <a:ext cx="1175385" cy="228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86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 smtClean="0">
                <a:latin typeface="Calibri" panose="020F0502020204030204" pitchFamily="34" charset="0"/>
              </a:rPr>
              <a:t>2. IO</a:t>
            </a:r>
            <a:r>
              <a:rPr lang="zh-CN" altLang="en-US" sz="3600" b="1" dirty="0" smtClean="0">
                <a:latin typeface="Calibri" panose="020F0502020204030204" pitchFamily="34" charset="0"/>
              </a:rPr>
              <a:t>配置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8</a:t>
            </a:fld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8" y="1487978"/>
            <a:ext cx="1175385" cy="22872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002" y="1480204"/>
            <a:ext cx="72485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2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76988" y="312454"/>
            <a:ext cx="8229600" cy="6826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 smtClean="0">
                <a:latin typeface="Calibri" panose="020F0502020204030204" pitchFamily="34" charset="0"/>
              </a:rPr>
              <a:t>2. IO</a:t>
            </a:r>
            <a:r>
              <a:rPr lang="zh-CN" altLang="en-US" sz="3600" b="1" dirty="0" smtClean="0">
                <a:latin typeface="Calibri" panose="020F0502020204030204" pitchFamily="34" charset="0"/>
              </a:rPr>
              <a:t>配置</a:t>
            </a:r>
            <a:endParaRPr lang="en-US" altLang="zh-CN" sz="36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B423-6015-4090-A8C6-DD3B36DD2343}" type="slidenum">
              <a:rPr lang="en-US" smtClean="0">
                <a:latin typeface="Calibri" panose="020F0502020204030204" pitchFamily="34" charset="0"/>
              </a:rPr>
              <a:t>9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6988" y="157941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默认</a:t>
            </a:r>
            <a:r>
              <a:rPr lang="en-US" altLang="zh-CN" dirty="0" smtClean="0"/>
              <a:t>IO</a:t>
            </a:r>
            <a:r>
              <a:rPr lang="zh-CN" altLang="en-US" dirty="0" smtClean="0"/>
              <a:t>配置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61" y="2039128"/>
            <a:ext cx="4200525" cy="2181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98" y="4310731"/>
            <a:ext cx="40576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65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272727"/>
      </a:dk2>
      <a:lt2>
        <a:srgbClr val="F8F8F8"/>
      </a:lt2>
      <a:accent1>
        <a:srgbClr val="007AB8"/>
      </a:accent1>
      <a:accent2>
        <a:srgbClr val="EEA420"/>
      </a:accent2>
      <a:accent3>
        <a:srgbClr val="ABCB2A"/>
      </a:accent3>
      <a:accent4>
        <a:srgbClr val="12A9D9"/>
      </a:accent4>
      <a:accent5>
        <a:srgbClr val="505150"/>
      </a:accent5>
      <a:accent6>
        <a:srgbClr val="636463"/>
      </a:accent6>
      <a:hlink>
        <a:srgbClr val="8D8E8D"/>
      </a:hlink>
      <a:folHlink>
        <a:srgbClr val="B2B3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42591</TotalTime>
  <Words>1708</Words>
  <Application>Microsoft Office PowerPoint</Application>
  <PresentationFormat>全屏显示(4:3)</PresentationFormat>
  <Paragraphs>436</Paragraphs>
  <Slides>46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65" baseType="lpstr">
      <vt:lpstr>Gotham-Bold</vt:lpstr>
      <vt:lpstr>Gotham-Book</vt:lpstr>
      <vt:lpstr>Gotham-Medium</vt:lpstr>
      <vt:lpstr>微軟正黑體</vt:lpstr>
      <vt:lpstr>等线</vt:lpstr>
      <vt:lpstr>方正兰亭黑_GBK</vt:lpstr>
      <vt:lpstr>方正兰亭中粗黑_GBK</vt:lpstr>
      <vt:lpstr>黑体</vt:lpstr>
      <vt:lpstr>华文细黑</vt:lpstr>
      <vt:lpstr>宋体</vt:lpstr>
      <vt:lpstr>Arial</vt:lpstr>
      <vt:lpstr>Calibri</vt:lpstr>
      <vt:lpstr>Times New Roman</vt:lpstr>
      <vt:lpstr>Wingdings</vt:lpstr>
      <vt:lpstr>Office Theme</vt:lpstr>
      <vt:lpstr>1_自定义设计方案</vt:lpstr>
      <vt:lpstr>自定义设计方案</vt:lpstr>
      <vt:lpstr>2_自定义设计方案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邱新锋</dc:creator>
  <cp:lastModifiedBy>Midea</cp:lastModifiedBy>
  <cp:revision>1616</cp:revision>
  <cp:lastPrinted>2017-07-03T14:21:44Z</cp:lastPrinted>
  <dcterms:created xsi:type="dcterms:W3CDTF">2013-04-17T08:02:10Z</dcterms:created>
  <dcterms:modified xsi:type="dcterms:W3CDTF">2023-12-29T03:53:45Z</dcterms:modified>
</cp:coreProperties>
</file>